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Lato"/>
      <p:regular r:id="rId51"/>
      <p:bold r:id="rId52"/>
      <p:italic r:id="rId53"/>
      <p:boldItalic r:id="rId54"/>
    </p:embeddedFont>
    <p:embeddedFont>
      <p:font typeface="Lato Light"/>
      <p:regular r:id="rId55"/>
      <p:bold r:id="rId56"/>
      <p:italic r:id="rId57"/>
      <p:boldItalic r:id="rId58"/>
    </p:embeddedFont>
    <p:embeddedFont>
      <p:font typeface="Lato Black"/>
      <p:bold r:id="rId59"/>
      <p:boldItalic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984BD5-4891-4C4D-9756-74FC8B1907B4}">
  <a:tblStyle styleId="{D7984BD5-4891-4C4D-9756-74FC8B1907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4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4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Black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regular.fntdata"/><Relationship Id="rId50" Type="http://schemas.openxmlformats.org/officeDocument/2006/relationships/slide" Target="slides/slide44.xml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5.xml"/><Relationship Id="rId55" Type="http://schemas.openxmlformats.org/officeDocument/2006/relationships/font" Target="fonts/LatoLight-regular.fntdata"/><Relationship Id="rId10" Type="http://schemas.openxmlformats.org/officeDocument/2006/relationships/slide" Target="slides/slide4.xml"/><Relationship Id="rId54" Type="http://schemas.openxmlformats.org/officeDocument/2006/relationships/font" Target="fonts/Lato-boldItalic.fntdata"/><Relationship Id="rId13" Type="http://schemas.openxmlformats.org/officeDocument/2006/relationships/slide" Target="slides/slide7.xml"/><Relationship Id="rId57" Type="http://schemas.openxmlformats.org/officeDocument/2006/relationships/font" Target="fonts/LatoLight-italic.fntdata"/><Relationship Id="rId12" Type="http://schemas.openxmlformats.org/officeDocument/2006/relationships/slide" Target="slides/slide6.xml"/><Relationship Id="rId56" Type="http://schemas.openxmlformats.org/officeDocument/2006/relationships/font" Target="fonts/LatoLight-bold.fntdata"/><Relationship Id="rId15" Type="http://schemas.openxmlformats.org/officeDocument/2006/relationships/slide" Target="slides/slide9.xml"/><Relationship Id="rId59" Type="http://schemas.openxmlformats.org/officeDocument/2006/relationships/font" Target="fonts/LatoBlack-bold.fntdata"/><Relationship Id="rId14" Type="http://schemas.openxmlformats.org/officeDocument/2006/relationships/slide" Target="slides/slide8.xml"/><Relationship Id="rId58" Type="http://schemas.openxmlformats.org/officeDocument/2006/relationships/font" Target="fonts/Lato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f4f6f1d886_0_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1f4f6f1d88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0714e0b3e3_1_27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0714e0b3e3_1_2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0714e0b3e3_1_33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30714e0b3e3_1_3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0714e0b3e3_1_38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30714e0b3e3_1_3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0714e0b3e3_1_499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30714e0b3e3_1_4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0c3ab9414d_0_38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30c3ab9414d_0_3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0c3ab9414d_0_31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30c3ab9414d_0_3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714e0b3e3_1_55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30714e0b3e3_1_5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714e0b3e3_1_66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30714e0b3e3_1_6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0714e0b3e3_1_77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0714e0b3e3_1_7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714e0b3e3_1_83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30714e0b3e3_1_8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0c3ab9414d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30c3ab941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714e0b3e3_1_8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30714e0b3e3_1_8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714e0b3e3_1_94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30714e0b3e3_1_9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0714e0b3e3_1_100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30714e0b3e3_1_10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0714e0b3e3_1_105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30714e0b3e3_1_10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0b126c36b7_1_55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30b126c36b7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0714e0b3e3_1_133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30714e0b3e3_1_13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0c3ab9414d_0_36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30c3ab9414d_0_3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0c3ab9414d_0_37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30c3ab9414d_0_3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0c3ab9414d_0_37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30c3ab9414d_0_3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714e0b3e3_1_138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30714e0b3e3_1_13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c3ab9414d_0_5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30c3ab9414d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0714e0b3e3_1_116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0714e0b3e3_1_1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714e0b3e3_1_122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30714e0b3e3_1_12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0714e0b3e3_1_1389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30714e0b3e3_1_13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0c3ab9414d_0_38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30c3ab9414d_0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0714e0b3e3_1_139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30714e0b3e3_1_13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0714e0b3e3_1_139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0714e0b3e3_1_13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714e0b3e3_1_139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30714e0b3e3_1_13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0714e0b3e3_1_139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g30714e0b3e3_1_13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0714e0b3e3_1_139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30714e0b3e3_1_13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0714e0b3e3_1_139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30714e0b3e3_1_13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ecc3c3a710_0_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ecc3c3a7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0c3ab9414d_0_36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30c3ab9414d_0_3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0714e0b3e3_1_44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30714e0b3e3_1_4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0714e0b3e3_1_72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30714e0b3e3_1_7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f2c2bf07a6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f2c2bf07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0c3ab9414d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30c3ab9414d_0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0714e0b3e3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30714e0b3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0714e0b3e3_1_16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30714e0b3e3_1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0c3ab9414d_0_30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0c3ab9414d_0_3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0714e0b3e3_1_1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30714e0b3e3_1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0714e0b3e3_1_2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30714e0b3e3_1_2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0.jpg"/><Relationship Id="rId4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5.jp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8.jpg"/><Relationship Id="rId4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3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title"/>
          </p:nvPr>
        </p:nvSpPr>
        <p:spPr>
          <a:xfrm>
            <a:off x="490238" y="5465400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400"/>
              <a:buFont typeface="Lato"/>
              <a:buNone/>
              <a:defRPr b="0" i="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38" y="2710300"/>
            <a:ext cx="1695625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+ subtitle">
  <p:cSld name="TITLE_AND_BODY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71250" y="1435033"/>
            <a:ext cx="8520600" cy="4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72" name="Google Shape;72;p11"/>
          <p:cNvSpPr txBox="1"/>
          <p:nvPr>
            <p:ph idx="2" type="subTitle"/>
          </p:nvPr>
        </p:nvSpPr>
        <p:spPr>
          <a:xfrm>
            <a:off x="178050" y="753417"/>
            <a:ext cx="8520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73" name="Google Shape;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half body">
  <p:cSld name="TITLE_AND_BOD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171250" y="1028633"/>
            <a:ext cx="4257900" cy="5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half body + subtitle">
  <p:cSld name="CUSTOM_6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71250" y="1435033"/>
            <a:ext cx="4257900" cy="4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178050" y="753417"/>
            <a:ext cx="8520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85" name="Google Shape;8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3">
  <p:cSld name="duży tytuł (slajd przedzielający sekcje)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4"/>
          <p:cNvGrpSpPr/>
          <p:nvPr/>
        </p:nvGrpSpPr>
        <p:grpSpPr>
          <a:xfrm>
            <a:off x="-7500" y="1"/>
            <a:ext cx="9156600" cy="2433904"/>
            <a:chOff x="-7500" y="1"/>
            <a:chExt cx="9156600" cy="1825474"/>
          </a:xfrm>
        </p:grpSpPr>
        <p:pic>
          <p:nvPicPr>
            <p:cNvPr id="88" name="Google Shape;88;p14"/>
            <p:cNvPicPr preferRelativeResize="0"/>
            <p:nvPr/>
          </p:nvPicPr>
          <p:blipFill rotWithShape="1">
            <a:blip r:embed="rId2">
              <a:alphaModFix/>
            </a:blip>
            <a:srcRect b="15680" l="0" r="0" t="15687"/>
            <a:stretch/>
          </p:blipFill>
          <p:spPr>
            <a:xfrm>
              <a:off x="-4950" y="1"/>
              <a:ext cx="9144000" cy="1666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4"/>
            <p:cNvSpPr/>
            <p:nvPr/>
          </p:nvSpPr>
          <p:spPr>
            <a:xfrm flipH="1" rot="10800000">
              <a:off x="0" y="8366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flipH="1" rot="10800000">
              <a:off x="-7500" y="9890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"/>
            <a:ext cx="9144000" cy="361473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95" name="Google Shape;95;p14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699" y="2754467"/>
            <a:ext cx="1663099" cy="30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1 element v2">
  <p:cSld name="CUSTOM_1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3276300" y="1397351"/>
            <a:ext cx="2591400" cy="3455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>
            <p:ph idx="3" type="title"/>
          </p:nvPr>
        </p:nvSpPr>
        <p:spPr>
          <a:xfrm>
            <a:off x="3276300" y="2569967"/>
            <a:ext cx="25914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4800"/>
              <a:buFont typeface="Lato Black"/>
              <a:buNone/>
              <a:defRPr b="0" i="0" sz="4800" u="none" cap="none" strike="noStrike">
                <a:solidFill>
                  <a:srgbClr val="1B1B1D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b="1"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b="1"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b="1"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b="1"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b="1"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b="1"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b="1"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b="1"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4" type="title"/>
          </p:nvPr>
        </p:nvSpPr>
        <p:spPr>
          <a:xfrm>
            <a:off x="580950" y="5099367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Lato"/>
              <a:buNone/>
              <a:defRPr b="1" i="0" sz="18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ato"/>
              <a:buNone/>
              <a:defRPr b="1" i="0" sz="18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ato"/>
              <a:buNone/>
              <a:defRPr b="1" i="0" sz="18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ato"/>
              <a:buNone/>
              <a:defRPr b="1" i="0" sz="18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ato"/>
              <a:buNone/>
              <a:defRPr b="1" i="0" sz="18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ato"/>
              <a:buNone/>
              <a:defRPr b="1" i="0" sz="18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ato"/>
              <a:buNone/>
              <a:defRPr b="1" i="0" sz="18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ato"/>
              <a:buNone/>
              <a:defRPr b="1" i="0" sz="18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ato"/>
              <a:buNone/>
              <a:defRPr b="1" i="0" sz="18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2 elements v2">
  <p:cSld name="TITLE_AND_BODY_6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5297174" y="1293899"/>
            <a:ext cx="1782600" cy="2376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5757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2064226" y="1293699"/>
            <a:ext cx="1782600" cy="2376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>
            <p:ph idx="2" type="title"/>
          </p:nvPr>
        </p:nvSpPr>
        <p:spPr>
          <a:xfrm>
            <a:off x="2064225" y="2100300"/>
            <a:ext cx="1782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3600"/>
              <a:buFont typeface="Lato Black"/>
              <a:buNone/>
              <a:defRPr b="0" i="0" sz="3600" u="none" cap="none" strike="noStrike">
                <a:solidFill>
                  <a:srgbClr val="1B1B1D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3" type="title"/>
          </p:nvPr>
        </p:nvSpPr>
        <p:spPr>
          <a:xfrm>
            <a:off x="1882275" y="3873700"/>
            <a:ext cx="2146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4" type="title"/>
          </p:nvPr>
        </p:nvSpPr>
        <p:spPr>
          <a:xfrm>
            <a:off x="5297175" y="2100300"/>
            <a:ext cx="1782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3600"/>
              <a:buFont typeface="Lato Black"/>
              <a:buNone/>
              <a:defRPr b="0" i="0" sz="3600" u="none" cap="none" strike="noStrike">
                <a:solidFill>
                  <a:srgbClr val="1B1B1D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5" type="title"/>
          </p:nvPr>
        </p:nvSpPr>
        <p:spPr>
          <a:xfrm>
            <a:off x="5115225" y="3873700"/>
            <a:ext cx="2146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6" type="title"/>
          </p:nvPr>
        </p:nvSpPr>
        <p:spPr>
          <a:xfrm>
            <a:off x="580950" y="51974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15" name="Google Shape;1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3 elements">
  <p:cSld name="TITLE_AND_BODY_6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3862805" y="1779303"/>
            <a:ext cx="1418400" cy="1891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5757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6557237" y="1779303"/>
            <a:ext cx="1418400" cy="1891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5757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1168372" y="1779303"/>
            <a:ext cx="1418400" cy="1891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7"/>
          <p:cNvSpPr txBox="1"/>
          <p:nvPr>
            <p:ph idx="2" type="title"/>
          </p:nvPr>
        </p:nvSpPr>
        <p:spPr>
          <a:xfrm>
            <a:off x="1168375" y="2343100"/>
            <a:ext cx="141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1B1B1D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3" type="title"/>
          </p:nvPr>
        </p:nvSpPr>
        <p:spPr>
          <a:xfrm>
            <a:off x="804325" y="3873700"/>
            <a:ext cx="2146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4" type="title"/>
          </p:nvPr>
        </p:nvSpPr>
        <p:spPr>
          <a:xfrm>
            <a:off x="3862800" y="2343100"/>
            <a:ext cx="141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1B1B1D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5" type="title"/>
          </p:nvPr>
        </p:nvSpPr>
        <p:spPr>
          <a:xfrm>
            <a:off x="3498750" y="3873700"/>
            <a:ext cx="2146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6" type="title"/>
          </p:nvPr>
        </p:nvSpPr>
        <p:spPr>
          <a:xfrm>
            <a:off x="6557225" y="2343100"/>
            <a:ext cx="141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1B1B1D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 Black"/>
              <a:buNone/>
              <a:defRPr b="0" i="0" sz="3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7" type="title"/>
          </p:nvPr>
        </p:nvSpPr>
        <p:spPr>
          <a:xfrm>
            <a:off x="6193175" y="3873700"/>
            <a:ext cx="2146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8" type="title"/>
          </p:nvPr>
        </p:nvSpPr>
        <p:spPr>
          <a:xfrm>
            <a:off x="580950" y="51974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9" name="Google Shape;12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1 element">
  <p:cSld name="TITLE_AND_BODY_5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33" name="Google Shape;133;p18"/>
          <p:cNvSpPr/>
          <p:nvPr/>
        </p:nvSpPr>
        <p:spPr>
          <a:xfrm rot="5400000">
            <a:off x="849999" y="2644799"/>
            <a:ext cx="2646000" cy="1984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4023600" y="1482667"/>
            <a:ext cx="4668000" cy="4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2 elements">
  <p:cSld name="TITLE_AND_BODY_5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39" name="Google Shape;139;p19"/>
          <p:cNvSpPr/>
          <p:nvPr/>
        </p:nvSpPr>
        <p:spPr>
          <a:xfrm rot="5400000">
            <a:off x="1776262" y="1694187"/>
            <a:ext cx="2074500" cy="15558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1301988" y="3610833"/>
            <a:ext cx="30231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1" name="Google Shape;141;p19"/>
          <p:cNvSpPr/>
          <p:nvPr/>
        </p:nvSpPr>
        <p:spPr>
          <a:xfrm rot="5400000">
            <a:off x="5293187" y="1694187"/>
            <a:ext cx="2074500" cy="15558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 txBox="1"/>
          <p:nvPr>
            <p:ph idx="2" type="body"/>
          </p:nvPr>
        </p:nvSpPr>
        <p:spPr>
          <a:xfrm>
            <a:off x="4818913" y="3610833"/>
            <a:ext cx="30231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43" name="Google Shape;1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4 elements + titles">
  <p:cSld name="CUSTOM_19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48" name="Google Shape;148;p20"/>
          <p:cNvSpPr/>
          <p:nvPr/>
        </p:nvSpPr>
        <p:spPr>
          <a:xfrm rot="5400000">
            <a:off x="324725" y="2229783"/>
            <a:ext cx="1680900" cy="12606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 rot="5400000">
            <a:off x="2590702" y="2229783"/>
            <a:ext cx="1680900" cy="12606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 rot="5400000">
            <a:off x="4856652" y="2229783"/>
            <a:ext cx="1680900" cy="12606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 rot="5400000">
            <a:off x="7122626" y="2229783"/>
            <a:ext cx="1680900" cy="12606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/>
          <p:nvPr>
            <p:ph idx="3" type="title"/>
          </p:nvPr>
        </p:nvSpPr>
        <p:spPr>
          <a:xfrm>
            <a:off x="171125" y="3900067"/>
            <a:ext cx="1988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4" type="title"/>
          </p:nvPr>
        </p:nvSpPr>
        <p:spPr>
          <a:xfrm>
            <a:off x="2437100" y="3900067"/>
            <a:ext cx="1988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5" type="title"/>
          </p:nvPr>
        </p:nvSpPr>
        <p:spPr>
          <a:xfrm>
            <a:off x="4703075" y="3900067"/>
            <a:ext cx="1988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6" type="title"/>
          </p:nvPr>
        </p:nvSpPr>
        <p:spPr>
          <a:xfrm>
            <a:off x="6969050" y="3900067"/>
            <a:ext cx="1988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6" name="Google Shape;15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CUSTOM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175" y="-101600"/>
            <a:ext cx="9186324" cy="70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title"/>
          </p:nvPr>
        </p:nvSpPr>
        <p:spPr>
          <a:xfrm>
            <a:off x="490238" y="5465400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400"/>
              <a:buFont typeface="Lato"/>
              <a:buNone/>
              <a:defRPr b="0" i="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38" y="2710300"/>
            <a:ext cx="1695625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4 elements + descriptions">
  <p:cSld name="TITLE_AND_BODY_5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323525" y="3200267"/>
            <a:ext cx="1882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61" name="Google Shape;161;p21"/>
          <p:cNvSpPr/>
          <p:nvPr/>
        </p:nvSpPr>
        <p:spPr>
          <a:xfrm rot="5400000">
            <a:off x="113375" y="1518583"/>
            <a:ext cx="1680900" cy="12606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>
            <p:ph idx="2" type="body"/>
          </p:nvPr>
        </p:nvSpPr>
        <p:spPr>
          <a:xfrm>
            <a:off x="2549934" y="3200267"/>
            <a:ext cx="1882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3" name="Google Shape;163;p21"/>
          <p:cNvSpPr/>
          <p:nvPr/>
        </p:nvSpPr>
        <p:spPr>
          <a:xfrm rot="5400000">
            <a:off x="2339777" y="1518583"/>
            <a:ext cx="1680900" cy="12606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 txBox="1"/>
          <p:nvPr>
            <p:ph idx="3" type="body"/>
          </p:nvPr>
        </p:nvSpPr>
        <p:spPr>
          <a:xfrm>
            <a:off x="4776320" y="3200267"/>
            <a:ext cx="1882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5" name="Google Shape;165;p21"/>
          <p:cNvSpPr/>
          <p:nvPr/>
        </p:nvSpPr>
        <p:spPr>
          <a:xfrm rot="5400000">
            <a:off x="4566178" y="1518583"/>
            <a:ext cx="1680900" cy="12606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 txBox="1"/>
          <p:nvPr>
            <p:ph idx="4" type="body"/>
          </p:nvPr>
        </p:nvSpPr>
        <p:spPr>
          <a:xfrm>
            <a:off x="7002729" y="3200267"/>
            <a:ext cx="1882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7" name="Google Shape;167;p21"/>
          <p:cNvSpPr/>
          <p:nvPr/>
        </p:nvSpPr>
        <p:spPr>
          <a:xfrm rot="5400000">
            <a:off x="6792580" y="1518583"/>
            <a:ext cx="1680900" cy="12606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5340000" dist="381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A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4">
  <p:cSld name="duży tytuł (slajd przedzielający sekcje)_1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2"/>
          <p:cNvGrpSpPr/>
          <p:nvPr/>
        </p:nvGrpSpPr>
        <p:grpSpPr>
          <a:xfrm>
            <a:off x="6101360" y="-7667"/>
            <a:ext cx="3042645" cy="6876628"/>
            <a:chOff x="6101360" y="-5750"/>
            <a:chExt cx="3042645" cy="5157600"/>
          </a:xfrm>
        </p:grpSpPr>
        <p:pic>
          <p:nvPicPr>
            <p:cNvPr id="171" name="Google Shape;171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263645" y="0"/>
              <a:ext cx="288036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2"/>
            <p:cNvSpPr/>
            <p:nvPr/>
          </p:nvSpPr>
          <p:spPr>
            <a:xfrm rot="-5400000">
              <a:off x="4394960" y="1853050"/>
              <a:ext cx="5157600" cy="144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 rot="-5400000">
              <a:off x="4242560" y="1853050"/>
              <a:ext cx="5157600" cy="1440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59"/>
            <a:ext cx="9144000" cy="361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699" y="2754467"/>
            <a:ext cx="1663099" cy="30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chart placeholder">
  <p:cSld name="CUSTOM_1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82" name="Google Shape;182;p23"/>
          <p:cNvSpPr txBox="1"/>
          <p:nvPr>
            <p:ph type="title"/>
          </p:nvPr>
        </p:nvSpPr>
        <p:spPr>
          <a:xfrm>
            <a:off x="770365" y="1049667"/>
            <a:ext cx="7603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3" name="Google Shape;183;p23"/>
          <p:cNvSpPr txBox="1"/>
          <p:nvPr>
            <p:ph idx="2"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"/>
          <p:cNvSpPr txBox="1"/>
          <p:nvPr>
            <p:ph idx="3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770365" y="4919267"/>
            <a:ext cx="76032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86" name="Google Shape;18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chart placeholder x2">
  <p:cSld name="CUSTOM_15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89" name="Google Shape;189;p24"/>
          <p:cNvSpPr txBox="1"/>
          <p:nvPr>
            <p:ph type="title"/>
          </p:nvPr>
        </p:nvSpPr>
        <p:spPr>
          <a:xfrm>
            <a:off x="770338" y="1049667"/>
            <a:ext cx="3494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2"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4"/>
          <p:cNvSpPr txBox="1"/>
          <p:nvPr>
            <p:ph idx="3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770338" y="4919267"/>
            <a:ext cx="34944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3" name="Google Shape;193;p24"/>
          <p:cNvSpPr txBox="1"/>
          <p:nvPr>
            <p:ph idx="4" type="title"/>
          </p:nvPr>
        </p:nvSpPr>
        <p:spPr>
          <a:xfrm>
            <a:off x="4879263" y="1049667"/>
            <a:ext cx="3494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idx="5" type="body"/>
          </p:nvPr>
        </p:nvSpPr>
        <p:spPr>
          <a:xfrm>
            <a:off x="4879263" y="4919267"/>
            <a:ext cx="34944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95" name="Google Shape;19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6">
  <p:cSld name="duży tytuł (slajd przedzielający sekcje)_1_1_1_1_1_3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"/>
            <a:ext cx="9144000" cy="361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99" y="2754467"/>
            <a:ext cx="1663099" cy="30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2">
  <p:cSld name="CUSTOM_3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2700" y="950867"/>
            <a:ext cx="18097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7" name="Google Shape;207;p26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4571900" y="1661567"/>
            <a:ext cx="41196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B0E0"/>
              </a:buClr>
              <a:buSzPts val="1400"/>
              <a:buFont typeface="Lato"/>
              <a:buChar char="■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3" type="body"/>
          </p:nvPr>
        </p:nvSpPr>
        <p:spPr>
          <a:xfrm>
            <a:off x="4571900" y="3063267"/>
            <a:ext cx="41196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subtitle slide 2">
  <p:cSld name="CUSTOM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2700" y="950867"/>
            <a:ext cx="18097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178050" y="753417"/>
            <a:ext cx="8520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idx="3" type="body"/>
          </p:nvPr>
        </p:nvSpPr>
        <p:spPr>
          <a:xfrm>
            <a:off x="4571900" y="1661567"/>
            <a:ext cx="41196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B0E0"/>
              </a:buClr>
              <a:buSzPts val="1400"/>
              <a:buFont typeface="Lato"/>
              <a:buChar char="■"/>
              <a:defRPr b="1" i="0" sz="14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idx="4" type="body"/>
          </p:nvPr>
        </p:nvSpPr>
        <p:spPr>
          <a:xfrm>
            <a:off x="4571900" y="3063267"/>
            <a:ext cx="41196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1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1431125" y="1747233"/>
            <a:ext cx="6286500" cy="3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6075" y="2514600"/>
            <a:ext cx="18097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>
            <p:ph idx="2" type="title"/>
          </p:nvPr>
        </p:nvSpPr>
        <p:spPr>
          <a:xfrm>
            <a:off x="5366975" y="5018133"/>
            <a:ext cx="3331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subtitle slide 1">
  <p:cSld name="TITLE_AND_BODY_2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30" name="Google Shape;230;p29"/>
          <p:cNvSpPr txBox="1"/>
          <p:nvPr>
            <p:ph idx="1" type="subTitle"/>
          </p:nvPr>
        </p:nvSpPr>
        <p:spPr>
          <a:xfrm>
            <a:off x="178050" y="753417"/>
            <a:ext cx="8520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2" type="body"/>
          </p:nvPr>
        </p:nvSpPr>
        <p:spPr>
          <a:xfrm>
            <a:off x="1431125" y="1747233"/>
            <a:ext cx="6286500" cy="3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b="0" i="1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6075" y="2514600"/>
            <a:ext cx="18097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idx="3" type="title"/>
          </p:nvPr>
        </p:nvSpPr>
        <p:spPr>
          <a:xfrm>
            <a:off x="5366975" y="5018133"/>
            <a:ext cx="3331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7">
  <p:cSld name="duży tytuł (slajd przedzielający sekcje)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0"/>
          <p:cNvGrpSpPr/>
          <p:nvPr/>
        </p:nvGrpSpPr>
        <p:grpSpPr>
          <a:xfrm>
            <a:off x="-7500" y="1"/>
            <a:ext cx="9154050" cy="2433904"/>
            <a:chOff x="-7500" y="1"/>
            <a:chExt cx="9154050" cy="1825474"/>
          </a:xfrm>
        </p:grpSpPr>
        <p:pic>
          <p:nvPicPr>
            <p:cNvPr id="237" name="Google Shape;237;p30"/>
            <p:cNvPicPr preferRelativeResize="0"/>
            <p:nvPr/>
          </p:nvPicPr>
          <p:blipFill rotWithShape="1">
            <a:blip r:embed="rId2">
              <a:alphaModFix/>
            </a:blip>
            <a:srcRect b="15680" l="0" r="0" t="15687"/>
            <a:stretch/>
          </p:blipFill>
          <p:spPr>
            <a:xfrm>
              <a:off x="-4950" y="1"/>
              <a:ext cx="9144000" cy="1666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0"/>
            <p:cNvSpPr/>
            <p:nvPr/>
          </p:nvSpPr>
          <p:spPr>
            <a:xfrm flipH="1" rot="10800000">
              <a:off x="-7500" y="8366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flipH="1" rot="10800000">
              <a:off x="-2550" y="9890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0" name="Google Shape;2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"/>
            <a:ext cx="9144000" cy="361473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44" name="Google Shape;244;p30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699" y="2754467"/>
            <a:ext cx="1663099" cy="30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1">
  <p:cSld name="CUSTOM_4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650" y="-61617"/>
            <a:ext cx="9305000" cy="526591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609600" y="308991"/>
            <a:ext cx="7200000" cy="6240000"/>
          </a:xfrm>
          <a:prstGeom prst="roundRect">
            <a:avLst>
              <a:gd fmla="val 2191" name="adj"/>
            </a:avLst>
          </a:prstGeom>
          <a:solidFill>
            <a:srgbClr val="FFFFFF">
              <a:alpha val="8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84475" y="422059"/>
            <a:ext cx="6831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84475" y="1161800"/>
            <a:ext cx="6831900" cy="5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lphaLcPeriod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romanLcPeriod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romanLcPeriod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lphaLcPeriod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AutoNum type="romanLcPeriod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problem - solution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9925" y="3321867"/>
            <a:ext cx="228155" cy="4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/>
          <p:nvPr/>
        </p:nvSpPr>
        <p:spPr>
          <a:xfrm>
            <a:off x="501975" y="1372967"/>
            <a:ext cx="2306100" cy="4496400"/>
          </a:xfrm>
          <a:prstGeom prst="roundRect">
            <a:avLst>
              <a:gd fmla="val 4557" name="adj"/>
            </a:avLst>
          </a:prstGeom>
          <a:solidFill>
            <a:srgbClr val="00B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3479925" y="1372967"/>
            <a:ext cx="4992600" cy="4496400"/>
          </a:xfrm>
          <a:prstGeom prst="roundRect">
            <a:avLst>
              <a:gd fmla="val 3508" name="adj"/>
            </a:avLst>
          </a:prstGeom>
          <a:noFill/>
          <a:ln cap="flat" cmpd="sng" w="9525">
            <a:solidFill>
              <a:srgbClr val="00BA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72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23F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1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1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593475" y="1490300"/>
            <a:ext cx="2136600" cy="42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3" type="body"/>
          </p:nvPr>
        </p:nvSpPr>
        <p:spPr>
          <a:xfrm>
            <a:off x="3584699" y="1490300"/>
            <a:ext cx="4813200" cy="4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problem - solution - result">
  <p:cSld name="CUSTOM_9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9925" y="2843067"/>
            <a:ext cx="228155" cy="4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/>
          <p:nvPr/>
        </p:nvSpPr>
        <p:spPr>
          <a:xfrm>
            <a:off x="501975" y="1372967"/>
            <a:ext cx="2306100" cy="3538800"/>
          </a:xfrm>
          <a:prstGeom prst="roundRect">
            <a:avLst>
              <a:gd fmla="val 4557" name="adj"/>
            </a:avLst>
          </a:prstGeom>
          <a:solidFill>
            <a:srgbClr val="00B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3479925" y="1372967"/>
            <a:ext cx="4992600" cy="3538800"/>
          </a:xfrm>
          <a:prstGeom prst="roundRect">
            <a:avLst>
              <a:gd fmla="val 3508" name="adj"/>
            </a:avLst>
          </a:prstGeom>
          <a:noFill/>
          <a:ln cap="flat" cmpd="sng" w="9525">
            <a:solidFill>
              <a:srgbClr val="00BA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72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23F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2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586725" y="1465309"/>
            <a:ext cx="21366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5" name="Google Shape;265;p32"/>
          <p:cNvSpPr txBox="1"/>
          <p:nvPr>
            <p:ph idx="3" type="body"/>
          </p:nvPr>
        </p:nvSpPr>
        <p:spPr>
          <a:xfrm>
            <a:off x="3584699" y="1465312"/>
            <a:ext cx="48132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6" name="Google Shape;266;p32"/>
          <p:cNvSpPr txBox="1"/>
          <p:nvPr>
            <p:ph idx="4" type="title"/>
          </p:nvPr>
        </p:nvSpPr>
        <p:spPr>
          <a:xfrm>
            <a:off x="490200" y="52990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problem - solution 2">
  <p:cSld name="CUSTOM_9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9925" y="3321867"/>
            <a:ext cx="228155" cy="4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/>
          <p:nvPr/>
        </p:nvSpPr>
        <p:spPr>
          <a:xfrm>
            <a:off x="501975" y="1372967"/>
            <a:ext cx="2306100" cy="4496400"/>
          </a:xfrm>
          <a:prstGeom prst="roundRect">
            <a:avLst>
              <a:gd fmla="val 4557" name="adj"/>
            </a:avLst>
          </a:prstGeom>
          <a:solidFill>
            <a:srgbClr val="FFFFFF"/>
          </a:solidFill>
          <a:ln cap="flat" cmpd="sng" w="952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3479925" y="1372967"/>
            <a:ext cx="4992600" cy="4496400"/>
          </a:xfrm>
          <a:prstGeom prst="roundRect">
            <a:avLst>
              <a:gd fmla="val 3508" name="adj"/>
            </a:avLst>
          </a:prstGeom>
          <a:solidFill>
            <a:srgbClr val="00B0E0"/>
          </a:solidFill>
          <a:ln>
            <a:noFill/>
          </a:ln>
        </p:spPr>
        <p:txBody>
          <a:bodyPr anchorCtr="0" anchor="t" bIns="91425" lIns="72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23F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3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33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3570739" y="1490300"/>
            <a:ext cx="4817100" cy="4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3" type="body"/>
          </p:nvPr>
        </p:nvSpPr>
        <p:spPr>
          <a:xfrm>
            <a:off x="590374" y="1490300"/>
            <a:ext cx="2136600" cy="42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problem - solution - result 2">
  <p:cSld name="CUSTOM_9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501975" y="1372967"/>
            <a:ext cx="2306100" cy="3538800"/>
          </a:xfrm>
          <a:prstGeom prst="roundRect">
            <a:avLst>
              <a:gd fmla="val 4557" name="adj"/>
            </a:avLst>
          </a:prstGeom>
          <a:solidFill>
            <a:srgbClr val="FFFFFF"/>
          </a:solidFill>
          <a:ln cap="flat" cmpd="sng" w="952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3479925" y="1372967"/>
            <a:ext cx="4992600" cy="3538800"/>
          </a:xfrm>
          <a:prstGeom prst="roundRect">
            <a:avLst>
              <a:gd fmla="val 3508" name="adj"/>
            </a:avLst>
          </a:prstGeom>
          <a:solidFill>
            <a:srgbClr val="00B0E0"/>
          </a:solidFill>
          <a:ln>
            <a:noFill/>
          </a:ln>
        </p:spPr>
        <p:txBody>
          <a:bodyPr anchorCtr="0" anchor="t" bIns="91425" lIns="72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23F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3570739" y="1465312"/>
            <a:ext cx="48171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5" name="Google Shape;285;p34"/>
          <p:cNvSpPr txBox="1"/>
          <p:nvPr>
            <p:ph idx="3" type="body"/>
          </p:nvPr>
        </p:nvSpPr>
        <p:spPr>
          <a:xfrm>
            <a:off x="590374" y="1465312"/>
            <a:ext cx="21366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9925" y="2843067"/>
            <a:ext cx="228155" cy="4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>
            <p:ph idx="4" type="title"/>
          </p:nvPr>
        </p:nvSpPr>
        <p:spPr>
          <a:xfrm>
            <a:off x="490200" y="52990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8">
  <p:cSld name="duży tytuł (slajd przedzielający sekcje)_1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5"/>
          <p:cNvGrpSpPr/>
          <p:nvPr/>
        </p:nvGrpSpPr>
        <p:grpSpPr>
          <a:xfrm>
            <a:off x="-7500" y="1"/>
            <a:ext cx="9154050" cy="2433904"/>
            <a:chOff x="-7500" y="1"/>
            <a:chExt cx="9154050" cy="1825474"/>
          </a:xfrm>
        </p:grpSpPr>
        <p:pic>
          <p:nvPicPr>
            <p:cNvPr id="290" name="Google Shape;290;p35"/>
            <p:cNvPicPr preferRelativeResize="0"/>
            <p:nvPr/>
          </p:nvPicPr>
          <p:blipFill rotWithShape="1">
            <a:blip r:embed="rId2">
              <a:alphaModFix/>
            </a:blip>
            <a:srcRect b="15680" l="0" r="0" t="15687"/>
            <a:stretch/>
          </p:blipFill>
          <p:spPr>
            <a:xfrm>
              <a:off x="-4950" y="1"/>
              <a:ext cx="9144000" cy="1666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5"/>
            <p:cNvSpPr/>
            <p:nvPr/>
          </p:nvSpPr>
          <p:spPr>
            <a:xfrm flipH="1" rot="10800000">
              <a:off x="-7500" y="8366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 flipH="1" rot="10800000">
              <a:off x="-2550" y="9890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3" name="Google Shape;2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58298" cy="361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5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97" name="Google Shape;297;p35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699" y="2754467"/>
            <a:ext cx="1663099" cy="30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9">
  <p:cSld name="duży tytuł (slajd przedzielający sekcje)_1_1_1_1_1_1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6"/>
          <p:cNvGrpSpPr/>
          <p:nvPr/>
        </p:nvGrpSpPr>
        <p:grpSpPr>
          <a:xfrm>
            <a:off x="-7500" y="1"/>
            <a:ext cx="9154050" cy="2433904"/>
            <a:chOff x="-7500" y="1"/>
            <a:chExt cx="9154050" cy="1825474"/>
          </a:xfrm>
        </p:grpSpPr>
        <p:pic>
          <p:nvPicPr>
            <p:cNvPr id="301" name="Google Shape;301;p36"/>
            <p:cNvPicPr preferRelativeResize="0"/>
            <p:nvPr/>
          </p:nvPicPr>
          <p:blipFill rotWithShape="1">
            <a:blip r:embed="rId2">
              <a:alphaModFix/>
            </a:blip>
            <a:srcRect b="15680" l="0" r="0" t="15687"/>
            <a:stretch/>
          </p:blipFill>
          <p:spPr>
            <a:xfrm>
              <a:off x="-4950" y="1"/>
              <a:ext cx="9144000" cy="1666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6"/>
            <p:cNvSpPr/>
            <p:nvPr/>
          </p:nvSpPr>
          <p:spPr>
            <a:xfrm flipH="1" rot="10800000">
              <a:off x="-7500" y="8366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 flipH="1" rot="10800000">
              <a:off x="-2550" y="9890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"/>
            <a:ext cx="9144000" cy="361473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6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08" name="Google Shape;308;p36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309" name="Google Shape;3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699" y="2754467"/>
            <a:ext cx="1663099" cy="30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5">
  <p:cSld name="duży tytuł (slajd przedzielający sekcje)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7"/>
          <p:cNvGrpSpPr/>
          <p:nvPr/>
        </p:nvGrpSpPr>
        <p:grpSpPr>
          <a:xfrm>
            <a:off x="-7500" y="1"/>
            <a:ext cx="9154050" cy="2433904"/>
            <a:chOff x="-7500" y="1"/>
            <a:chExt cx="9154050" cy="1825474"/>
          </a:xfrm>
        </p:grpSpPr>
        <p:pic>
          <p:nvPicPr>
            <p:cNvPr id="312" name="Google Shape;312;p37"/>
            <p:cNvPicPr preferRelativeResize="0"/>
            <p:nvPr/>
          </p:nvPicPr>
          <p:blipFill rotWithShape="1">
            <a:blip r:embed="rId2">
              <a:alphaModFix/>
            </a:blip>
            <a:srcRect b="15680" l="0" r="0" t="15687"/>
            <a:stretch/>
          </p:blipFill>
          <p:spPr>
            <a:xfrm>
              <a:off x="-4950" y="1"/>
              <a:ext cx="9144000" cy="1666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7"/>
            <p:cNvSpPr/>
            <p:nvPr/>
          </p:nvSpPr>
          <p:spPr>
            <a:xfrm flipH="1" rot="10800000">
              <a:off x="-7500" y="8366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 flipH="1" rot="10800000">
              <a:off x="-7500" y="8366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 flipH="1" rot="10800000">
              <a:off x="-2550" y="9890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6" name="Google Shape;3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"/>
            <a:ext cx="9144000" cy="361473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7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7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20" name="Google Shape;320;p37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321" name="Google Shape;32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699" y="2754467"/>
            <a:ext cx="1663099" cy="30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list + description">
  <p:cSld name="TITLE_AND_BODY_4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38"/>
          <p:cNvSpPr txBox="1"/>
          <p:nvPr>
            <p:ph idx="1" type="body"/>
          </p:nvPr>
        </p:nvSpPr>
        <p:spPr>
          <a:xfrm>
            <a:off x="2486050" y="1209267"/>
            <a:ext cx="6205800" cy="4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5" name="Google Shape;325;p38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cxnSp>
        <p:nvCxnSpPr>
          <p:cNvPr id="326" name="Google Shape;326;p38"/>
          <p:cNvCxnSpPr/>
          <p:nvPr/>
        </p:nvCxnSpPr>
        <p:spPr>
          <a:xfrm>
            <a:off x="2250300" y="1281067"/>
            <a:ext cx="0" cy="4829700"/>
          </a:xfrm>
          <a:prstGeom prst="straightConnector1">
            <a:avLst/>
          </a:prstGeom>
          <a:noFill/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38"/>
          <p:cNvSpPr txBox="1"/>
          <p:nvPr/>
        </p:nvSpPr>
        <p:spPr>
          <a:xfrm>
            <a:off x="171125" y="1209267"/>
            <a:ext cx="1774800" cy="5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8"/>
          <p:cNvSpPr txBox="1"/>
          <p:nvPr>
            <p:ph idx="2" type="body"/>
          </p:nvPr>
        </p:nvSpPr>
        <p:spPr>
          <a:xfrm>
            <a:off x="171125" y="1201520"/>
            <a:ext cx="1851000" cy="4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B0E0"/>
              </a:buClr>
              <a:buSzPts val="1400"/>
              <a:buFont typeface="Lato"/>
              <a:buChar char="■"/>
              <a:def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9" name="Google Shape;329;p38"/>
          <p:cNvSpPr txBox="1"/>
          <p:nvPr/>
        </p:nvSpPr>
        <p:spPr>
          <a:xfrm>
            <a:off x="0" y="0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16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01600" lvl="4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01600" lvl="5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olution - result">
  <p:cSld name="TITLE_AND_BODY_4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4653525" y="1209267"/>
            <a:ext cx="4038300" cy="4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3" name="Google Shape;333;p39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39"/>
          <p:cNvCxnSpPr/>
          <p:nvPr/>
        </p:nvCxnSpPr>
        <p:spPr>
          <a:xfrm>
            <a:off x="4431425" y="1281067"/>
            <a:ext cx="0" cy="4829700"/>
          </a:xfrm>
          <a:prstGeom prst="straightConnector1">
            <a:avLst/>
          </a:prstGeom>
          <a:noFill/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39"/>
          <p:cNvSpPr txBox="1"/>
          <p:nvPr/>
        </p:nvSpPr>
        <p:spPr>
          <a:xfrm>
            <a:off x="171125" y="1209267"/>
            <a:ext cx="1774800" cy="5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9"/>
          <p:cNvSpPr txBox="1"/>
          <p:nvPr>
            <p:ph idx="2" type="body"/>
          </p:nvPr>
        </p:nvSpPr>
        <p:spPr>
          <a:xfrm>
            <a:off x="171125" y="2168751"/>
            <a:ext cx="40383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Lato"/>
              <a:buChar char="■"/>
              <a:defRPr b="0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3 columns 2">
  <p:cSld name="CUSTOM_20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40" name="Google Shape;340;p40"/>
          <p:cNvSpPr/>
          <p:nvPr/>
        </p:nvSpPr>
        <p:spPr>
          <a:xfrm>
            <a:off x="6384350" y="1144003"/>
            <a:ext cx="2528700" cy="657600"/>
          </a:xfrm>
          <a:prstGeom prst="roundRect">
            <a:avLst>
              <a:gd fmla="val 4557" name="adj"/>
            </a:avLst>
          </a:prstGeom>
          <a:solidFill>
            <a:srgbClr val="00B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0"/>
          <p:cNvSpPr/>
          <p:nvPr/>
        </p:nvSpPr>
        <p:spPr>
          <a:xfrm>
            <a:off x="3307650" y="1138080"/>
            <a:ext cx="2528700" cy="657600"/>
          </a:xfrm>
          <a:prstGeom prst="roundRect">
            <a:avLst>
              <a:gd fmla="val 4557" name="adj"/>
            </a:avLst>
          </a:prstGeom>
          <a:solidFill>
            <a:srgbClr val="00B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230925" y="1138080"/>
            <a:ext cx="2528700" cy="657600"/>
          </a:xfrm>
          <a:prstGeom prst="roundRect">
            <a:avLst>
              <a:gd fmla="val 4557" name="adj"/>
            </a:avLst>
          </a:prstGeom>
          <a:solidFill>
            <a:srgbClr val="00B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40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40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40"/>
          <p:cNvCxnSpPr/>
          <p:nvPr/>
        </p:nvCxnSpPr>
        <p:spPr>
          <a:xfrm>
            <a:off x="6110350" y="1463933"/>
            <a:ext cx="0" cy="4162500"/>
          </a:xfrm>
          <a:prstGeom prst="straightConnector1">
            <a:avLst/>
          </a:prstGeom>
          <a:noFill/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40"/>
          <p:cNvSpPr txBox="1"/>
          <p:nvPr>
            <p:ph idx="3" type="title"/>
          </p:nvPr>
        </p:nvSpPr>
        <p:spPr>
          <a:xfrm>
            <a:off x="283900" y="1209267"/>
            <a:ext cx="242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348" name="Google Shape;348;p40"/>
          <p:cNvCxnSpPr/>
          <p:nvPr/>
        </p:nvCxnSpPr>
        <p:spPr>
          <a:xfrm>
            <a:off x="3033650" y="1481043"/>
            <a:ext cx="0" cy="4162500"/>
          </a:xfrm>
          <a:prstGeom prst="straightConnector1">
            <a:avLst/>
          </a:prstGeom>
          <a:noFill/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p40"/>
          <p:cNvSpPr txBox="1"/>
          <p:nvPr>
            <p:ph idx="4" type="title"/>
          </p:nvPr>
        </p:nvSpPr>
        <p:spPr>
          <a:xfrm>
            <a:off x="3360600" y="1209267"/>
            <a:ext cx="242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0" name="Google Shape;350;p40"/>
          <p:cNvSpPr txBox="1"/>
          <p:nvPr>
            <p:ph idx="5" type="title"/>
          </p:nvPr>
        </p:nvSpPr>
        <p:spPr>
          <a:xfrm>
            <a:off x="6437300" y="1209267"/>
            <a:ext cx="242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283900" y="1996400"/>
            <a:ext cx="24228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2" name="Google Shape;352;p40"/>
          <p:cNvSpPr txBox="1"/>
          <p:nvPr>
            <p:ph idx="6" type="body"/>
          </p:nvPr>
        </p:nvSpPr>
        <p:spPr>
          <a:xfrm>
            <a:off x="3360600" y="1996400"/>
            <a:ext cx="24228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3" name="Google Shape;353;p40"/>
          <p:cNvSpPr txBox="1"/>
          <p:nvPr>
            <p:ph idx="7" type="body"/>
          </p:nvPr>
        </p:nvSpPr>
        <p:spPr>
          <a:xfrm>
            <a:off x="6437300" y="1996400"/>
            <a:ext cx="24228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2">
  <p:cSld name="CUSTOM_4_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52400"/>
            <a:ext cx="9144000" cy="71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336300" y="308984"/>
            <a:ext cx="7842600" cy="6240000"/>
          </a:xfrm>
          <a:prstGeom prst="roundRect">
            <a:avLst>
              <a:gd fmla="val 2535" name="adj"/>
            </a:avLst>
          </a:prstGeom>
          <a:solidFill>
            <a:srgbClr val="FFFFFF">
              <a:alpha val="8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490250" y="422043"/>
            <a:ext cx="6831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90250" y="1161808"/>
            <a:ext cx="6831900" cy="5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AutoNum type="arabicPeriod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alphaLcPeriod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AutoNum type="romanLcPeriod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romanLcPeriod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rabicPeriod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AutoNum type="alphaLcPeriod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AutoNum type="romanLcPeriod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3 columns">
  <p:cSld name="TITLE_AND_BODY_4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/>
          <p:nvPr/>
        </p:nvSpPr>
        <p:spPr>
          <a:xfrm>
            <a:off x="6384350" y="1144003"/>
            <a:ext cx="2528700" cy="657600"/>
          </a:xfrm>
          <a:prstGeom prst="roundRect">
            <a:avLst>
              <a:gd fmla="val 4557" name="adj"/>
            </a:avLst>
          </a:prstGeom>
          <a:solidFill>
            <a:srgbClr val="FFFFFF"/>
          </a:solidFill>
          <a:ln cap="flat" cmpd="sng" w="952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3307650" y="1138080"/>
            <a:ext cx="2528700" cy="657600"/>
          </a:xfrm>
          <a:prstGeom prst="roundRect">
            <a:avLst>
              <a:gd fmla="val 4557" name="adj"/>
            </a:avLst>
          </a:prstGeom>
          <a:solidFill>
            <a:srgbClr val="FFFFFF"/>
          </a:solidFill>
          <a:ln cap="flat" cmpd="sng" w="952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41"/>
          <p:cNvSpPr/>
          <p:nvPr/>
        </p:nvSpPr>
        <p:spPr>
          <a:xfrm>
            <a:off x="230925" y="1138080"/>
            <a:ext cx="2528700" cy="657600"/>
          </a:xfrm>
          <a:prstGeom prst="roundRect">
            <a:avLst>
              <a:gd fmla="val 4557" name="adj"/>
            </a:avLst>
          </a:prstGeom>
          <a:solidFill>
            <a:srgbClr val="FFFFFF"/>
          </a:solidFill>
          <a:ln cap="flat" cmpd="sng" w="952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1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41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41"/>
          <p:cNvCxnSpPr/>
          <p:nvPr/>
        </p:nvCxnSpPr>
        <p:spPr>
          <a:xfrm>
            <a:off x="6110350" y="1463933"/>
            <a:ext cx="0" cy="4162500"/>
          </a:xfrm>
          <a:prstGeom prst="straightConnector1">
            <a:avLst/>
          </a:prstGeom>
          <a:noFill/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41"/>
          <p:cNvSpPr txBox="1"/>
          <p:nvPr/>
        </p:nvSpPr>
        <p:spPr>
          <a:xfrm>
            <a:off x="171125" y="1209267"/>
            <a:ext cx="1774800" cy="5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41"/>
          <p:cNvSpPr txBox="1"/>
          <p:nvPr>
            <p:ph idx="2" type="title"/>
          </p:nvPr>
        </p:nvSpPr>
        <p:spPr>
          <a:xfrm>
            <a:off x="283900" y="1209267"/>
            <a:ext cx="242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364" name="Google Shape;364;p41"/>
          <p:cNvCxnSpPr/>
          <p:nvPr/>
        </p:nvCxnSpPr>
        <p:spPr>
          <a:xfrm>
            <a:off x="3033650" y="1481043"/>
            <a:ext cx="0" cy="4162500"/>
          </a:xfrm>
          <a:prstGeom prst="straightConnector1">
            <a:avLst/>
          </a:prstGeom>
          <a:noFill/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41"/>
          <p:cNvSpPr txBox="1"/>
          <p:nvPr>
            <p:ph idx="3" type="title"/>
          </p:nvPr>
        </p:nvSpPr>
        <p:spPr>
          <a:xfrm>
            <a:off x="3360600" y="1209267"/>
            <a:ext cx="242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6" name="Google Shape;366;p41"/>
          <p:cNvSpPr txBox="1"/>
          <p:nvPr>
            <p:ph idx="4" type="title"/>
          </p:nvPr>
        </p:nvSpPr>
        <p:spPr>
          <a:xfrm>
            <a:off x="6437300" y="1209267"/>
            <a:ext cx="242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7" name="Google Shape;367;p41"/>
          <p:cNvSpPr txBox="1"/>
          <p:nvPr>
            <p:ph idx="1" type="body"/>
          </p:nvPr>
        </p:nvSpPr>
        <p:spPr>
          <a:xfrm>
            <a:off x="283900" y="1996400"/>
            <a:ext cx="24228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8" name="Google Shape;368;p41"/>
          <p:cNvSpPr txBox="1"/>
          <p:nvPr>
            <p:ph idx="5" type="body"/>
          </p:nvPr>
        </p:nvSpPr>
        <p:spPr>
          <a:xfrm>
            <a:off x="3360600" y="1996400"/>
            <a:ext cx="24228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9" name="Google Shape;369;p41"/>
          <p:cNvSpPr txBox="1"/>
          <p:nvPr>
            <p:ph idx="6" type="body"/>
          </p:nvPr>
        </p:nvSpPr>
        <p:spPr>
          <a:xfrm>
            <a:off x="6437300" y="1996400"/>
            <a:ext cx="24228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2">
  <p:cSld name="duży tytuł (slajd przedzielający sekcje)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42"/>
          <p:cNvGrpSpPr/>
          <p:nvPr/>
        </p:nvGrpSpPr>
        <p:grpSpPr>
          <a:xfrm>
            <a:off x="-7500" y="1"/>
            <a:ext cx="9156600" cy="2433904"/>
            <a:chOff x="-7500" y="1"/>
            <a:chExt cx="9156600" cy="1825474"/>
          </a:xfrm>
        </p:grpSpPr>
        <p:pic>
          <p:nvPicPr>
            <p:cNvPr id="372" name="Google Shape;372;p42"/>
            <p:cNvPicPr preferRelativeResize="0"/>
            <p:nvPr/>
          </p:nvPicPr>
          <p:blipFill rotWithShape="1">
            <a:blip r:embed="rId2">
              <a:alphaModFix/>
            </a:blip>
            <a:srcRect b="15680" l="0" r="0" t="15687"/>
            <a:stretch/>
          </p:blipFill>
          <p:spPr>
            <a:xfrm>
              <a:off x="-4950" y="1"/>
              <a:ext cx="9144000" cy="1666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42"/>
            <p:cNvSpPr/>
            <p:nvPr/>
          </p:nvSpPr>
          <p:spPr>
            <a:xfrm flipH="1" rot="10800000">
              <a:off x="0" y="8366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2"/>
            <p:cNvSpPr/>
            <p:nvPr/>
          </p:nvSpPr>
          <p:spPr>
            <a:xfrm flipH="1" rot="10800000">
              <a:off x="-7500" y="989075"/>
              <a:ext cx="9149100" cy="836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5" name="Google Shape;3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"/>
            <a:ext cx="9144000" cy="361473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2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8" name="Google Shape;378;p42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79" name="Google Shape;379;p42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380" name="Google Shape;3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699" y="2754467"/>
            <a:ext cx="1663099" cy="30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custom list">
  <p:cSld name="CUSTOM_17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726975" y="1458600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3"/>
          <p:cNvSpPr/>
          <p:nvPr/>
        </p:nvSpPr>
        <p:spPr>
          <a:xfrm>
            <a:off x="726975" y="2041415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43"/>
          <p:cNvSpPr/>
          <p:nvPr/>
        </p:nvSpPr>
        <p:spPr>
          <a:xfrm>
            <a:off x="726975" y="2624228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43"/>
          <p:cNvSpPr/>
          <p:nvPr/>
        </p:nvSpPr>
        <p:spPr>
          <a:xfrm>
            <a:off x="726975" y="3207043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43"/>
          <p:cNvSpPr/>
          <p:nvPr/>
        </p:nvSpPr>
        <p:spPr>
          <a:xfrm>
            <a:off x="726975" y="3789856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43"/>
          <p:cNvSpPr/>
          <p:nvPr/>
        </p:nvSpPr>
        <p:spPr>
          <a:xfrm>
            <a:off x="726975" y="4372671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43"/>
          <p:cNvSpPr/>
          <p:nvPr/>
        </p:nvSpPr>
        <p:spPr>
          <a:xfrm>
            <a:off x="4605370" y="1458600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43"/>
          <p:cNvSpPr/>
          <p:nvPr/>
        </p:nvSpPr>
        <p:spPr>
          <a:xfrm>
            <a:off x="4605370" y="2041415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3"/>
          <p:cNvSpPr/>
          <p:nvPr/>
        </p:nvSpPr>
        <p:spPr>
          <a:xfrm>
            <a:off x="4605370" y="2624228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3"/>
          <p:cNvSpPr/>
          <p:nvPr/>
        </p:nvSpPr>
        <p:spPr>
          <a:xfrm>
            <a:off x="4605370" y="3207043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43"/>
          <p:cNvSpPr/>
          <p:nvPr/>
        </p:nvSpPr>
        <p:spPr>
          <a:xfrm>
            <a:off x="4605370" y="3789856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3"/>
          <p:cNvSpPr/>
          <p:nvPr/>
        </p:nvSpPr>
        <p:spPr>
          <a:xfrm>
            <a:off x="4605370" y="4372671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3"/>
          <p:cNvSpPr/>
          <p:nvPr/>
        </p:nvSpPr>
        <p:spPr>
          <a:xfrm>
            <a:off x="4605370" y="4955471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43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7" name="Google Shape;397;p43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398" name="Google Shape;39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3"/>
          <p:cNvSpPr txBox="1"/>
          <p:nvPr>
            <p:ph idx="1" type="body"/>
          </p:nvPr>
        </p:nvSpPr>
        <p:spPr>
          <a:xfrm>
            <a:off x="994725" y="1301633"/>
            <a:ext cx="35439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0" name="Google Shape;400;p43"/>
          <p:cNvSpPr/>
          <p:nvPr/>
        </p:nvSpPr>
        <p:spPr>
          <a:xfrm>
            <a:off x="726975" y="4955471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43"/>
          <p:cNvSpPr txBox="1"/>
          <p:nvPr>
            <p:ph idx="3" type="body"/>
          </p:nvPr>
        </p:nvSpPr>
        <p:spPr>
          <a:xfrm>
            <a:off x="4873125" y="1301633"/>
            <a:ext cx="35439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custom list + subtitle">
  <p:cSld name="CUSTOM_17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726975" y="1763400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726975" y="2346215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726975" y="2929028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4"/>
          <p:cNvSpPr/>
          <p:nvPr/>
        </p:nvSpPr>
        <p:spPr>
          <a:xfrm>
            <a:off x="726975" y="3511843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44"/>
          <p:cNvSpPr/>
          <p:nvPr/>
        </p:nvSpPr>
        <p:spPr>
          <a:xfrm>
            <a:off x="726975" y="4094656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726975" y="4677471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4"/>
          <p:cNvSpPr/>
          <p:nvPr/>
        </p:nvSpPr>
        <p:spPr>
          <a:xfrm>
            <a:off x="4605370" y="1763400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4605370" y="2346215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4"/>
          <p:cNvSpPr/>
          <p:nvPr/>
        </p:nvSpPr>
        <p:spPr>
          <a:xfrm>
            <a:off x="4605370" y="2929028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4"/>
          <p:cNvSpPr/>
          <p:nvPr/>
        </p:nvSpPr>
        <p:spPr>
          <a:xfrm>
            <a:off x="4605370" y="3511843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4"/>
          <p:cNvSpPr/>
          <p:nvPr/>
        </p:nvSpPr>
        <p:spPr>
          <a:xfrm>
            <a:off x="4605370" y="4094656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4"/>
          <p:cNvSpPr/>
          <p:nvPr/>
        </p:nvSpPr>
        <p:spPr>
          <a:xfrm>
            <a:off x="4605370" y="4677471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4"/>
          <p:cNvSpPr/>
          <p:nvPr/>
        </p:nvSpPr>
        <p:spPr>
          <a:xfrm>
            <a:off x="4605370" y="5260271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4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419" name="Google Shape;41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4"/>
          <p:cNvSpPr txBox="1"/>
          <p:nvPr>
            <p:ph idx="1" type="body"/>
          </p:nvPr>
        </p:nvSpPr>
        <p:spPr>
          <a:xfrm>
            <a:off x="994725" y="1606433"/>
            <a:ext cx="35439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1" name="Google Shape;421;p44"/>
          <p:cNvSpPr/>
          <p:nvPr/>
        </p:nvSpPr>
        <p:spPr>
          <a:xfrm>
            <a:off x="726975" y="5260271"/>
            <a:ext cx="201000" cy="26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4"/>
          <p:cNvSpPr txBox="1"/>
          <p:nvPr>
            <p:ph idx="3" type="body"/>
          </p:nvPr>
        </p:nvSpPr>
        <p:spPr>
          <a:xfrm>
            <a:off x="4873125" y="1606433"/>
            <a:ext cx="35439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3" name="Google Shape;423;p44"/>
          <p:cNvSpPr txBox="1"/>
          <p:nvPr>
            <p:ph idx="4" type="subTitle"/>
          </p:nvPr>
        </p:nvSpPr>
        <p:spPr>
          <a:xfrm>
            <a:off x="178050" y="753417"/>
            <a:ext cx="8520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list">
  <p:cSld name="CUSTOM_18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26" name="Google Shape;426;p45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7" name="Google Shape;427;p45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428" name="Google Shape;42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>
            <p:ph idx="1" type="body"/>
          </p:nvPr>
        </p:nvSpPr>
        <p:spPr>
          <a:xfrm>
            <a:off x="507825" y="1301633"/>
            <a:ext cx="38784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0" name="Google Shape;430;p45"/>
          <p:cNvSpPr txBox="1"/>
          <p:nvPr>
            <p:ph idx="3" type="body"/>
          </p:nvPr>
        </p:nvSpPr>
        <p:spPr>
          <a:xfrm>
            <a:off x="4691025" y="1301633"/>
            <a:ext cx="38784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rabi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lpha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roman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rabi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lpha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roman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rabi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lpha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roman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list + subtitle">
  <p:cSld name="CUSTOM_18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33" name="Google Shape;433;p46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2800"/>
              <a:buFont typeface="Lato"/>
              <a:buNone/>
              <a:defRPr b="1" i="0" sz="18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4" name="Google Shape;434;p46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435" name="Google Shape;43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507825" y="1606433"/>
            <a:ext cx="38784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7" name="Google Shape;437;p46"/>
          <p:cNvSpPr txBox="1"/>
          <p:nvPr>
            <p:ph idx="3" type="body"/>
          </p:nvPr>
        </p:nvSpPr>
        <p:spPr>
          <a:xfrm>
            <a:off x="4691025" y="1606433"/>
            <a:ext cx="38784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rabi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lpha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roman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rabi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lpha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roman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rabi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alpha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400"/>
              <a:buFont typeface="Lato"/>
              <a:buAutoNum type="romanLcPeriod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8" name="Google Shape;438;p46"/>
          <p:cNvSpPr txBox="1"/>
          <p:nvPr>
            <p:ph idx="4" type="subTitle"/>
          </p:nvPr>
        </p:nvSpPr>
        <p:spPr>
          <a:xfrm>
            <a:off x="178050" y="753417"/>
            <a:ext cx="8520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chart 3">
  <p:cSld name="CUSTOM_8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41" name="Google Shape;441;p47"/>
          <p:cNvSpPr/>
          <p:nvPr/>
        </p:nvSpPr>
        <p:spPr>
          <a:xfrm>
            <a:off x="3129675" y="1484437"/>
            <a:ext cx="799857" cy="775919"/>
          </a:xfrm>
          <a:custGeom>
            <a:rect b="b" l="l" r="r" t="t"/>
            <a:pathLst>
              <a:path extrusionOk="0" h="854" w="984">
                <a:moveTo>
                  <a:pt x="492" y="0"/>
                </a:moveTo>
                <a:lnTo>
                  <a:pt x="0" y="854"/>
                </a:lnTo>
                <a:lnTo>
                  <a:pt x="984" y="854"/>
                </a:lnTo>
              </a:path>
            </a:pathLst>
          </a:custGeom>
          <a:solidFill>
            <a:srgbClr val="8296B0"/>
          </a:solidFill>
          <a:ln>
            <a:noFill/>
          </a:ln>
        </p:spPr>
        <p:txBody>
          <a:bodyPr anchorCtr="0" anchor="ctr" bIns="0" lIns="0" spcFirstLastPara="1" rIns="0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7"/>
          <p:cNvSpPr/>
          <p:nvPr/>
        </p:nvSpPr>
        <p:spPr>
          <a:xfrm>
            <a:off x="2685041" y="2346663"/>
            <a:ext cx="1689941" cy="782279"/>
          </a:xfrm>
          <a:custGeom>
            <a:rect b="b" l="l" r="r" t="t"/>
            <a:pathLst>
              <a:path extrusionOk="0" h="861" w="2079">
                <a:moveTo>
                  <a:pt x="0" y="861"/>
                </a:moveTo>
                <a:lnTo>
                  <a:pt x="2079" y="861"/>
                </a:lnTo>
                <a:lnTo>
                  <a:pt x="1587" y="0"/>
                </a:lnTo>
                <a:lnTo>
                  <a:pt x="492" y="0"/>
                </a:lnTo>
                <a:lnTo>
                  <a:pt x="0" y="861"/>
                </a:lnTo>
                <a:close/>
              </a:path>
            </a:pathLst>
          </a:custGeom>
          <a:solidFill>
            <a:srgbClr val="8296B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2239591" y="3214347"/>
            <a:ext cx="2580026" cy="774102"/>
          </a:xfrm>
          <a:custGeom>
            <a:rect b="b" l="l" r="r" t="t"/>
            <a:pathLst>
              <a:path extrusionOk="0" h="852" w="3174">
                <a:moveTo>
                  <a:pt x="246" y="426"/>
                </a:moveTo>
                <a:lnTo>
                  <a:pt x="0" y="852"/>
                </a:lnTo>
                <a:lnTo>
                  <a:pt x="3174" y="852"/>
                </a:lnTo>
                <a:lnTo>
                  <a:pt x="2928" y="426"/>
                </a:lnTo>
                <a:lnTo>
                  <a:pt x="2682" y="0"/>
                </a:lnTo>
                <a:lnTo>
                  <a:pt x="492" y="0"/>
                </a:lnTo>
                <a:lnTo>
                  <a:pt x="246" y="426"/>
                </a:lnTo>
                <a:close/>
              </a:path>
            </a:pathLst>
          </a:custGeom>
          <a:solidFill>
            <a:srgbClr val="8296B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7"/>
          <p:cNvSpPr/>
          <p:nvPr/>
        </p:nvSpPr>
        <p:spPr>
          <a:xfrm>
            <a:off x="1794957" y="4073851"/>
            <a:ext cx="3470110" cy="782279"/>
          </a:xfrm>
          <a:custGeom>
            <a:rect b="b" l="l" r="r" t="t"/>
            <a:pathLst>
              <a:path extrusionOk="0" h="861" w="4269">
                <a:moveTo>
                  <a:pt x="0" y="861"/>
                </a:moveTo>
                <a:lnTo>
                  <a:pt x="4269" y="861"/>
                </a:lnTo>
                <a:lnTo>
                  <a:pt x="3777" y="0"/>
                </a:lnTo>
                <a:lnTo>
                  <a:pt x="492" y="0"/>
                </a:lnTo>
                <a:lnTo>
                  <a:pt x="0" y="861"/>
                </a:lnTo>
                <a:close/>
              </a:path>
            </a:pathLst>
          </a:custGeom>
          <a:solidFill>
            <a:srgbClr val="00B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47"/>
          <p:cNvSpPr/>
          <p:nvPr/>
        </p:nvSpPr>
        <p:spPr>
          <a:xfrm>
            <a:off x="1349507" y="4942441"/>
            <a:ext cx="4360194" cy="774102"/>
          </a:xfrm>
          <a:custGeom>
            <a:rect b="b" l="l" r="r" t="t"/>
            <a:pathLst>
              <a:path extrusionOk="0" h="852" w="5364">
                <a:moveTo>
                  <a:pt x="0" y="852"/>
                </a:moveTo>
                <a:lnTo>
                  <a:pt x="2682" y="852"/>
                </a:lnTo>
                <a:lnTo>
                  <a:pt x="5364" y="852"/>
                </a:lnTo>
                <a:lnTo>
                  <a:pt x="4872" y="0"/>
                </a:lnTo>
                <a:lnTo>
                  <a:pt x="492" y="0"/>
                </a:lnTo>
                <a:lnTo>
                  <a:pt x="0" y="852"/>
                </a:lnTo>
                <a:close/>
              </a:path>
            </a:pathLst>
          </a:custGeom>
          <a:solidFill>
            <a:srgbClr val="8296B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6" name="Google Shape;446;p47"/>
          <p:cNvCxnSpPr/>
          <p:nvPr/>
        </p:nvCxnSpPr>
        <p:spPr>
          <a:xfrm flipH="1">
            <a:off x="1253665" y="1476432"/>
            <a:ext cx="2179500" cy="4202400"/>
          </a:xfrm>
          <a:prstGeom prst="straightConnector1">
            <a:avLst/>
          </a:prstGeom>
          <a:noFill/>
          <a:ln cap="flat" cmpd="sng" w="9525">
            <a:solidFill>
              <a:srgbClr val="1D1D1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7" name="Google Shape;447;p47"/>
          <p:cNvCxnSpPr/>
          <p:nvPr/>
        </p:nvCxnSpPr>
        <p:spPr>
          <a:xfrm rot="10800000">
            <a:off x="2385264" y="2630563"/>
            <a:ext cx="450000" cy="0"/>
          </a:xfrm>
          <a:prstGeom prst="straightConnector1">
            <a:avLst/>
          </a:prstGeom>
          <a:noFill/>
          <a:ln cap="flat" cmpd="sng" w="9525">
            <a:solidFill>
              <a:srgbClr val="1D1D1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8" name="Google Shape;448;p47"/>
          <p:cNvCxnSpPr>
            <a:endCxn id="449" idx="3"/>
          </p:cNvCxnSpPr>
          <p:nvPr/>
        </p:nvCxnSpPr>
        <p:spPr>
          <a:xfrm flipH="1">
            <a:off x="4639825" y="3601689"/>
            <a:ext cx="575700" cy="2700"/>
          </a:xfrm>
          <a:prstGeom prst="straightConnector1">
            <a:avLst/>
          </a:prstGeom>
          <a:noFill/>
          <a:ln cap="flat" cmpd="sng" w="9525">
            <a:solidFill>
              <a:srgbClr val="1D1D1B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450" name="Google Shape;450;p47"/>
          <p:cNvCxnSpPr>
            <a:endCxn id="451" idx="3"/>
          </p:cNvCxnSpPr>
          <p:nvPr/>
        </p:nvCxnSpPr>
        <p:spPr>
          <a:xfrm rot="10800000">
            <a:off x="3749740" y="1872437"/>
            <a:ext cx="638100" cy="0"/>
          </a:xfrm>
          <a:prstGeom prst="straightConnector1">
            <a:avLst/>
          </a:prstGeom>
          <a:noFill/>
          <a:ln cap="flat" cmpd="sng" w="9525">
            <a:solidFill>
              <a:srgbClr val="1D1D1B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452" name="Google Shape;452;p47"/>
          <p:cNvCxnSpPr>
            <a:endCxn id="453" idx="3"/>
          </p:cNvCxnSpPr>
          <p:nvPr/>
        </p:nvCxnSpPr>
        <p:spPr>
          <a:xfrm rot="10800000">
            <a:off x="4195190" y="2737841"/>
            <a:ext cx="560700" cy="0"/>
          </a:xfrm>
          <a:prstGeom prst="straightConnector1">
            <a:avLst/>
          </a:prstGeom>
          <a:noFill/>
          <a:ln cap="flat" cmpd="sng" w="9525">
            <a:solidFill>
              <a:srgbClr val="1D1D1B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454" name="Google Shape;454;p47"/>
          <p:cNvCxnSpPr/>
          <p:nvPr/>
        </p:nvCxnSpPr>
        <p:spPr>
          <a:xfrm rot="10800000">
            <a:off x="5085159" y="4465038"/>
            <a:ext cx="607200" cy="0"/>
          </a:xfrm>
          <a:prstGeom prst="straightConnector1">
            <a:avLst/>
          </a:prstGeom>
          <a:noFill/>
          <a:ln cap="flat" cmpd="sng" w="9525">
            <a:solidFill>
              <a:srgbClr val="1D1D1B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455" name="Google Shape;455;p47"/>
          <p:cNvCxnSpPr>
            <a:endCxn id="456" idx="3"/>
          </p:cNvCxnSpPr>
          <p:nvPr/>
        </p:nvCxnSpPr>
        <p:spPr>
          <a:xfrm rot="10800000">
            <a:off x="5529909" y="5329533"/>
            <a:ext cx="571500" cy="0"/>
          </a:xfrm>
          <a:prstGeom prst="straightConnector1">
            <a:avLst/>
          </a:prstGeom>
          <a:noFill/>
          <a:ln cap="flat" cmpd="sng" w="9525">
            <a:solidFill>
              <a:srgbClr val="1D1D1B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451" name="Google Shape;451;p47"/>
          <p:cNvSpPr/>
          <p:nvPr/>
        </p:nvSpPr>
        <p:spPr>
          <a:xfrm>
            <a:off x="3693640" y="1835087"/>
            <a:ext cx="56100" cy="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139090" y="2700491"/>
            <a:ext cx="56100" cy="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7"/>
          <p:cNvSpPr/>
          <p:nvPr/>
        </p:nvSpPr>
        <p:spPr>
          <a:xfrm>
            <a:off x="4583725" y="3567039"/>
            <a:ext cx="56100" cy="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7"/>
          <p:cNvSpPr/>
          <p:nvPr/>
        </p:nvSpPr>
        <p:spPr>
          <a:xfrm>
            <a:off x="5029175" y="4427680"/>
            <a:ext cx="56100" cy="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7"/>
          <p:cNvSpPr/>
          <p:nvPr/>
        </p:nvSpPr>
        <p:spPr>
          <a:xfrm>
            <a:off x="5473809" y="5292183"/>
            <a:ext cx="56100" cy="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7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47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460" name="Google Shape;46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4433825" y="1435033"/>
            <a:ext cx="4257900" cy="4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62" name="Google Shape;462;p47"/>
          <p:cNvSpPr txBox="1"/>
          <p:nvPr>
            <p:ph idx="3" type="body"/>
          </p:nvPr>
        </p:nvSpPr>
        <p:spPr>
          <a:xfrm>
            <a:off x="171125" y="1435033"/>
            <a:ext cx="2179500" cy="4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chart 1">
  <p:cSld name="CUSTOM_7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/>
          <p:nvPr/>
        </p:nvSpPr>
        <p:spPr>
          <a:xfrm>
            <a:off x="1" y="1717749"/>
            <a:ext cx="4002596" cy="5144379"/>
          </a:xfrm>
          <a:custGeom>
            <a:rect b="b" l="l" r="r" t="t"/>
            <a:pathLst>
              <a:path extrusionOk="0" h="4958438" w="5148033">
                <a:moveTo>
                  <a:pt x="1296567" y="0"/>
                </a:moveTo>
                <a:cubicBezTo>
                  <a:pt x="3423673" y="0"/>
                  <a:pt x="5148033" y="1724360"/>
                  <a:pt x="5148033" y="3851466"/>
                </a:cubicBezTo>
                <a:cubicBezTo>
                  <a:pt x="5148033" y="4117355"/>
                  <a:pt x="5121090" y="4376950"/>
                  <a:pt x="5069785" y="4627671"/>
                </a:cubicBezTo>
                <a:lnTo>
                  <a:pt x="4984736" y="4958438"/>
                </a:lnTo>
                <a:lnTo>
                  <a:pt x="0" y="4958438"/>
                </a:lnTo>
                <a:lnTo>
                  <a:pt x="0" y="228516"/>
                </a:lnTo>
                <a:lnTo>
                  <a:pt x="151259" y="173154"/>
                </a:lnTo>
                <a:cubicBezTo>
                  <a:pt x="513061" y="60622"/>
                  <a:pt x="897735" y="0"/>
                  <a:pt x="1296567" y="0"/>
                </a:cubicBezTo>
                <a:close/>
              </a:path>
            </a:pathLst>
          </a:cu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0" y="2743303"/>
            <a:ext cx="3296353" cy="4118010"/>
          </a:xfrm>
          <a:custGeom>
            <a:rect b="b" l="l" r="r" t="t"/>
            <a:pathLst>
              <a:path extrusionOk="0" h="3969166" w="4239682">
                <a:moveTo>
                  <a:pt x="1304660" y="0"/>
                </a:moveTo>
                <a:cubicBezTo>
                  <a:pt x="2925628" y="0"/>
                  <a:pt x="4239682" y="1314054"/>
                  <a:pt x="4239682" y="2935022"/>
                </a:cubicBezTo>
                <a:cubicBezTo>
                  <a:pt x="4239682" y="3238954"/>
                  <a:pt x="4193485" y="3532095"/>
                  <a:pt x="4107730" y="3807808"/>
                </a:cubicBezTo>
                <a:lnTo>
                  <a:pt x="4048672" y="3969166"/>
                </a:lnTo>
                <a:lnTo>
                  <a:pt x="0" y="3969166"/>
                </a:lnTo>
                <a:lnTo>
                  <a:pt x="0" y="308793"/>
                </a:lnTo>
                <a:lnTo>
                  <a:pt x="162217" y="230649"/>
                </a:lnTo>
                <a:cubicBezTo>
                  <a:pt x="513358" y="82129"/>
                  <a:pt x="899418" y="0"/>
                  <a:pt x="1304660" y="0"/>
                </a:cubicBezTo>
                <a:close/>
              </a:path>
            </a:pathLst>
          </a:cu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8"/>
          <p:cNvSpPr/>
          <p:nvPr/>
        </p:nvSpPr>
        <p:spPr>
          <a:xfrm>
            <a:off x="0" y="3841203"/>
            <a:ext cx="2428893" cy="3019235"/>
          </a:xfrm>
          <a:custGeom>
            <a:rect b="b" l="l" r="r" t="t"/>
            <a:pathLst>
              <a:path extrusionOk="0" h="2910106" w="3123978">
                <a:moveTo>
                  <a:pt x="1223740" y="0"/>
                </a:moveTo>
                <a:cubicBezTo>
                  <a:pt x="2273212" y="0"/>
                  <a:pt x="3123978" y="850766"/>
                  <a:pt x="3123978" y="1900238"/>
                </a:cubicBezTo>
                <a:cubicBezTo>
                  <a:pt x="3123978" y="2228198"/>
                  <a:pt x="3040896" y="2536753"/>
                  <a:pt x="2894630" y="2806004"/>
                </a:cubicBezTo>
                <a:lnTo>
                  <a:pt x="2831386" y="2910106"/>
                </a:lnTo>
                <a:lnTo>
                  <a:pt x="0" y="2910106"/>
                </a:lnTo>
                <a:lnTo>
                  <a:pt x="0" y="447567"/>
                </a:lnTo>
                <a:lnTo>
                  <a:pt x="15012" y="433923"/>
                </a:lnTo>
                <a:cubicBezTo>
                  <a:pt x="343486" y="162842"/>
                  <a:pt x="764596" y="0"/>
                  <a:pt x="1223740" y="0"/>
                </a:cubicBezTo>
                <a:close/>
              </a:path>
            </a:pathLst>
          </a:custGeom>
          <a:solidFill>
            <a:srgbClr val="00B0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7" name="Google Shape;467;p48"/>
          <p:cNvCxnSpPr/>
          <p:nvPr/>
        </p:nvCxnSpPr>
        <p:spPr>
          <a:xfrm>
            <a:off x="1534575" y="4735133"/>
            <a:ext cx="2867400" cy="0"/>
          </a:xfrm>
          <a:prstGeom prst="straightConnector1">
            <a:avLst/>
          </a:prstGeom>
          <a:noFill/>
          <a:ln cap="rnd" cmpd="sng" w="9525">
            <a:solidFill>
              <a:srgbClr val="1D1D1B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68" name="Google Shape;468;p48"/>
          <p:cNvCxnSpPr/>
          <p:nvPr/>
        </p:nvCxnSpPr>
        <p:spPr>
          <a:xfrm>
            <a:off x="1534575" y="3412500"/>
            <a:ext cx="2867400" cy="0"/>
          </a:xfrm>
          <a:prstGeom prst="straightConnector1">
            <a:avLst/>
          </a:prstGeom>
          <a:noFill/>
          <a:ln cap="rnd" cmpd="sng" w="9525">
            <a:solidFill>
              <a:srgbClr val="1D1D1B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69" name="Google Shape;469;p48"/>
          <p:cNvCxnSpPr/>
          <p:nvPr/>
        </p:nvCxnSpPr>
        <p:spPr>
          <a:xfrm>
            <a:off x="1534575" y="2293067"/>
            <a:ext cx="2867400" cy="0"/>
          </a:xfrm>
          <a:prstGeom prst="straightConnector1">
            <a:avLst/>
          </a:prstGeom>
          <a:noFill/>
          <a:ln cap="rnd" cmpd="sng" w="9525">
            <a:solidFill>
              <a:srgbClr val="1D1D1B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470" name="Google Shape;470;p48"/>
          <p:cNvSpPr/>
          <p:nvPr/>
        </p:nvSpPr>
        <p:spPr>
          <a:xfrm>
            <a:off x="501301" y="4515700"/>
            <a:ext cx="1033200" cy="438900"/>
          </a:xfrm>
          <a:prstGeom prst="roundRect">
            <a:avLst>
              <a:gd fmla="val 1059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8"/>
          <p:cNvSpPr/>
          <p:nvPr/>
        </p:nvSpPr>
        <p:spPr>
          <a:xfrm>
            <a:off x="501438" y="3193068"/>
            <a:ext cx="1033200" cy="438900"/>
          </a:xfrm>
          <a:prstGeom prst="roundRect">
            <a:avLst>
              <a:gd fmla="val 1059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8"/>
          <p:cNvSpPr/>
          <p:nvPr/>
        </p:nvSpPr>
        <p:spPr>
          <a:xfrm>
            <a:off x="501200" y="2073633"/>
            <a:ext cx="1033200" cy="438900"/>
          </a:xfrm>
          <a:prstGeom prst="roundRect">
            <a:avLst>
              <a:gd fmla="val 1059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48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48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75" name="Google Shape;475;p48"/>
          <p:cNvSpPr txBox="1"/>
          <p:nvPr>
            <p:ph idx="1" type="body"/>
          </p:nvPr>
        </p:nvSpPr>
        <p:spPr>
          <a:xfrm>
            <a:off x="4433825" y="1435033"/>
            <a:ext cx="4257900" cy="4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D1D1B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chart 2">
  <p:cSld name="CUSTOM_10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78" name="Google Shape;478;p49"/>
          <p:cNvSpPr/>
          <p:nvPr/>
        </p:nvSpPr>
        <p:spPr>
          <a:xfrm>
            <a:off x="3396889" y="3626768"/>
            <a:ext cx="2171941" cy="1487797"/>
          </a:xfrm>
          <a:custGeom>
            <a:rect b="b" l="l" r="r" t="t"/>
            <a:pathLst>
              <a:path extrusionOk="0" h="8259" w="16035">
                <a:moveTo>
                  <a:pt x="0" y="2314"/>
                </a:moveTo>
                <a:cubicBezTo>
                  <a:pt x="2557" y="6742"/>
                  <a:pt x="8218" y="8259"/>
                  <a:pt x="12646" y="5703"/>
                </a:cubicBezTo>
                <a:cubicBezTo>
                  <a:pt x="14053" y="4890"/>
                  <a:pt x="15222" y="3722"/>
                  <a:pt x="16035" y="2314"/>
                </a:cubicBezTo>
                <a:lnTo>
                  <a:pt x="12026" y="0"/>
                </a:lnTo>
                <a:cubicBezTo>
                  <a:pt x="10748" y="2214"/>
                  <a:pt x="7917" y="2972"/>
                  <a:pt x="5703" y="1694"/>
                </a:cubicBezTo>
                <a:cubicBezTo>
                  <a:pt x="4999" y="1288"/>
                  <a:pt x="4415" y="704"/>
                  <a:pt x="4009" y="0"/>
                </a:cubicBezTo>
                <a:lnTo>
                  <a:pt x="0" y="2314"/>
                </a:lnTo>
                <a:close/>
              </a:path>
            </a:pathLst>
          </a:custGeom>
          <a:solidFill>
            <a:srgbClr val="00B0E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731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49"/>
          <p:cNvSpPr/>
          <p:nvPr/>
        </p:nvSpPr>
        <p:spPr>
          <a:xfrm>
            <a:off x="4483418" y="1540213"/>
            <a:ext cx="1431786" cy="2503281"/>
          </a:xfrm>
          <a:custGeom>
            <a:rect b="b" l="l" r="r" t="t"/>
            <a:pathLst>
              <a:path extrusionOk="0" h="6943" w="5287">
                <a:moveTo>
                  <a:pt x="4009" y="6943"/>
                </a:moveTo>
                <a:cubicBezTo>
                  <a:pt x="5287" y="4730"/>
                  <a:pt x="4529" y="1899"/>
                  <a:pt x="2315" y="621"/>
                </a:cubicBezTo>
                <a:cubicBezTo>
                  <a:pt x="1611" y="214"/>
                  <a:pt x="813" y="0"/>
                  <a:pt x="0" y="0"/>
                </a:cubicBezTo>
                <a:lnTo>
                  <a:pt x="0" y="2315"/>
                </a:lnTo>
                <a:cubicBezTo>
                  <a:pt x="1279" y="2315"/>
                  <a:pt x="2315" y="3351"/>
                  <a:pt x="2315" y="4629"/>
                </a:cubicBezTo>
                <a:cubicBezTo>
                  <a:pt x="2315" y="5035"/>
                  <a:pt x="2208" y="5434"/>
                  <a:pt x="2005" y="5786"/>
                </a:cubicBezTo>
                <a:lnTo>
                  <a:pt x="4009" y="6943"/>
                </a:lnTo>
                <a:close/>
              </a:path>
            </a:pathLst>
          </a:custGeom>
          <a:solidFill>
            <a:srgbClr val="D5DBE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548625" spcFirstLastPara="1" rIns="91425" wrap="square" tIns="1188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9"/>
          <p:cNvSpPr/>
          <p:nvPr/>
        </p:nvSpPr>
        <p:spPr>
          <a:xfrm>
            <a:off x="3228775" y="1540213"/>
            <a:ext cx="1254647" cy="2503229"/>
          </a:xfrm>
          <a:custGeom>
            <a:rect b="b" l="l" r="r" t="t"/>
            <a:pathLst>
              <a:path extrusionOk="0" h="13886" w="9257">
                <a:moveTo>
                  <a:pt x="9257" y="0"/>
                </a:moveTo>
                <a:cubicBezTo>
                  <a:pt x="4145" y="0"/>
                  <a:pt x="0" y="4145"/>
                  <a:pt x="0" y="9258"/>
                </a:cubicBezTo>
                <a:cubicBezTo>
                  <a:pt x="0" y="10883"/>
                  <a:pt x="428" y="12479"/>
                  <a:pt x="1240" y="13886"/>
                </a:cubicBezTo>
                <a:lnTo>
                  <a:pt x="5249" y="11572"/>
                </a:lnTo>
                <a:cubicBezTo>
                  <a:pt x="3971" y="9358"/>
                  <a:pt x="4729" y="6527"/>
                  <a:pt x="6943" y="5249"/>
                </a:cubicBezTo>
                <a:cubicBezTo>
                  <a:pt x="7647" y="4843"/>
                  <a:pt x="8445" y="4629"/>
                  <a:pt x="9257" y="4629"/>
                </a:cubicBezTo>
                <a:lnTo>
                  <a:pt x="9257" y="0"/>
                </a:lnTo>
                <a:close/>
              </a:path>
            </a:pathLst>
          </a:custGeom>
          <a:solidFill>
            <a:srgbClr val="8296B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731500" wrap="square" tIns="1188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49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p49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483" name="Google Shape;48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49"/>
          <p:cNvCxnSpPr/>
          <p:nvPr/>
        </p:nvCxnSpPr>
        <p:spPr>
          <a:xfrm flipH="1">
            <a:off x="3541725" y="4442520"/>
            <a:ext cx="941700" cy="724800"/>
          </a:xfrm>
          <a:prstGeom prst="straightConnector1">
            <a:avLst/>
          </a:prstGeom>
          <a:noFill/>
          <a:ln cap="rnd" cmpd="sng" w="9525">
            <a:solidFill>
              <a:srgbClr val="1D1D1B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85" name="Google Shape;485;p49"/>
          <p:cNvCxnSpPr/>
          <p:nvPr/>
        </p:nvCxnSpPr>
        <p:spPr>
          <a:xfrm flipH="1" rot="10800000">
            <a:off x="5310125" y="2164033"/>
            <a:ext cx="1323900" cy="472800"/>
          </a:xfrm>
          <a:prstGeom prst="straightConnector1">
            <a:avLst/>
          </a:prstGeom>
          <a:noFill/>
          <a:ln cap="rnd" cmpd="sng" w="9525">
            <a:solidFill>
              <a:srgbClr val="1D1D1B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86" name="Google Shape;486;p49"/>
          <p:cNvCxnSpPr/>
          <p:nvPr/>
        </p:nvCxnSpPr>
        <p:spPr>
          <a:xfrm rot="10800000">
            <a:off x="2412325" y="2168833"/>
            <a:ext cx="1296000" cy="463200"/>
          </a:xfrm>
          <a:prstGeom prst="straightConnector1">
            <a:avLst/>
          </a:prstGeom>
          <a:noFill/>
          <a:ln cap="rnd" cmpd="sng" w="9525">
            <a:solidFill>
              <a:srgbClr val="1D1D1B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487" name="Google Shape;487;p49"/>
          <p:cNvSpPr txBox="1"/>
          <p:nvPr>
            <p:ph idx="1" type="body"/>
          </p:nvPr>
        </p:nvSpPr>
        <p:spPr>
          <a:xfrm>
            <a:off x="171125" y="1540200"/>
            <a:ext cx="21795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8" name="Google Shape;488;p49"/>
          <p:cNvSpPr txBox="1"/>
          <p:nvPr>
            <p:ph idx="3" type="body"/>
          </p:nvPr>
        </p:nvSpPr>
        <p:spPr>
          <a:xfrm>
            <a:off x="6690300" y="1540200"/>
            <a:ext cx="21795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9" name="Google Shape;489;p49"/>
          <p:cNvSpPr txBox="1"/>
          <p:nvPr>
            <p:ph idx="4" type="body"/>
          </p:nvPr>
        </p:nvSpPr>
        <p:spPr>
          <a:xfrm>
            <a:off x="2412325" y="5232167"/>
            <a:ext cx="42216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D1D1B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1D1D1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clients + description">
  <p:cSld name="CUSTOM_5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92" name="Google Shape;492;p50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93" name="Google Shape;49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0"/>
          <p:cNvSpPr txBox="1"/>
          <p:nvPr>
            <p:ph idx="2" type="title"/>
          </p:nvPr>
        </p:nvSpPr>
        <p:spPr>
          <a:xfrm>
            <a:off x="618600" y="1177400"/>
            <a:ext cx="177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5" name="Google Shape;495;p50"/>
          <p:cNvSpPr txBox="1"/>
          <p:nvPr>
            <p:ph idx="3" type="title"/>
          </p:nvPr>
        </p:nvSpPr>
        <p:spPr>
          <a:xfrm>
            <a:off x="618600" y="2634000"/>
            <a:ext cx="1774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6" name="Google Shape;496;p50"/>
          <p:cNvSpPr txBox="1"/>
          <p:nvPr>
            <p:ph idx="4" type="title"/>
          </p:nvPr>
        </p:nvSpPr>
        <p:spPr>
          <a:xfrm>
            <a:off x="2662800" y="1177400"/>
            <a:ext cx="177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7" name="Google Shape;497;p50"/>
          <p:cNvSpPr txBox="1"/>
          <p:nvPr>
            <p:ph idx="5" type="title"/>
          </p:nvPr>
        </p:nvSpPr>
        <p:spPr>
          <a:xfrm>
            <a:off x="2662800" y="2634000"/>
            <a:ext cx="1774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8" name="Google Shape;498;p50"/>
          <p:cNvSpPr txBox="1"/>
          <p:nvPr>
            <p:ph idx="6" type="title"/>
          </p:nvPr>
        </p:nvSpPr>
        <p:spPr>
          <a:xfrm>
            <a:off x="4707000" y="1177400"/>
            <a:ext cx="177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9" name="Google Shape;499;p50"/>
          <p:cNvSpPr txBox="1"/>
          <p:nvPr>
            <p:ph idx="7" type="title"/>
          </p:nvPr>
        </p:nvSpPr>
        <p:spPr>
          <a:xfrm>
            <a:off x="4707000" y="2634000"/>
            <a:ext cx="1774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0" name="Google Shape;500;p50"/>
          <p:cNvSpPr txBox="1"/>
          <p:nvPr>
            <p:ph idx="8" type="title"/>
          </p:nvPr>
        </p:nvSpPr>
        <p:spPr>
          <a:xfrm>
            <a:off x="6751200" y="1177400"/>
            <a:ext cx="177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1" name="Google Shape;501;p50"/>
          <p:cNvSpPr txBox="1"/>
          <p:nvPr>
            <p:ph idx="9" type="title"/>
          </p:nvPr>
        </p:nvSpPr>
        <p:spPr>
          <a:xfrm>
            <a:off x="6751200" y="2634000"/>
            <a:ext cx="1774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2" name="Google Shape;502;p50"/>
          <p:cNvSpPr txBox="1"/>
          <p:nvPr>
            <p:ph idx="13" type="title"/>
          </p:nvPr>
        </p:nvSpPr>
        <p:spPr>
          <a:xfrm>
            <a:off x="618600" y="3824933"/>
            <a:ext cx="177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3" name="Google Shape;503;p50"/>
          <p:cNvSpPr txBox="1"/>
          <p:nvPr>
            <p:ph idx="14" type="title"/>
          </p:nvPr>
        </p:nvSpPr>
        <p:spPr>
          <a:xfrm>
            <a:off x="618600" y="5281533"/>
            <a:ext cx="1774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4" name="Google Shape;504;p50"/>
          <p:cNvSpPr txBox="1"/>
          <p:nvPr>
            <p:ph idx="15" type="title"/>
          </p:nvPr>
        </p:nvSpPr>
        <p:spPr>
          <a:xfrm>
            <a:off x="2662800" y="3824933"/>
            <a:ext cx="177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5" name="Google Shape;505;p50"/>
          <p:cNvSpPr txBox="1"/>
          <p:nvPr>
            <p:ph idx="16" type="title"/>
          </p:nvPr>
        </p:nvSpPr>
        <p:spPr>
          <a:xfrm>
            <a:off x="2662800" y="5281533"/>
            <a:ext cx="1774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6" name="Google Shape;506;p50"/>
          <p:cNvSpPr txBox="1"/>
          <p:nvPr>
            <p:ph idx="17" type="title"/>
          </p:nvPr>
        </p:nvSpPr>
        <p:spPr>
          <a:xfrm>
            <a:off x="4707000" y="3824933"/>
            <a:ext cx="177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7" name="Google Shape;507;p50"/>
          <p:cNvSpPr txBox="1"/>
          <p:nvPr>
            <p:ph idx="18" type="title"/>
          </p:nvPr>
        </p:nvSpPr>
        <p:spPr>
          <a:xfrm>
            <a:off x="4707000" y="5281533"/>
            <a:ext cx="1774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8" name="Google Shape;508;p50"/>
          <p:cNvSpPr txBox="1"/>
          <p:nvPr>
            <p:ph idx="19" type="title"/>
          </p:nvPr>
        </p:nvSpPr>
        <p:spPr>
          <a:xfrm>
            <a:off x="6751200" y="3824933"/>
            <a:ext cx="177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9" name="Google Shape;509;p50"/>
          <p:cNvSpPr txBox="1"/>
          <p:nvPr>
            <p:ph idx="20" type="title"/>
          </p:nvPr>
        </p:nvSpPr>
        <p:spPr>
          <a:xfrm>
            <a:off x="6751200" y="5281533"/>
            <a:ext cx="1774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Lato"/>
              <a:buNone/>
              <a:defRPr b="1" i="0" sz="1600" u="none" cap="none" strike="noStrike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1">
  <p:cSld name="duży tytuł (slajd przedzielający sekcje)_1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650" y="-134133"/>
            <a:ext cx="9468427" cy="53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38" y="2710300"/>
            <a:ext cx="1695625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1">
  <p:cSld name="CUSTOM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"/>
          <p:cNvSpPr/>
          <p:nvPr/>
        </p:nvSpPr>
        <p:spPr>
          <a:xfrm>
            <a:off x="0" y="2838800"/>
            <a:ext cx="9144000" cy="4019700"/>
          </a:xfrm>
          <a:prstGeom prst="rect">
            <a:avLst/>
          </a:prstGeom>
          <a:solidFill>
            <a:srgbClr val="00B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1"/>
          <p:cNvSpPr txBox="1"/>
          <p:nvPr>
            <p:ph type="title"/>
          </p:nvPr>
        </p:nvSpPr>
        <p:spPr>
          <a:xfrm>
            <a:off x="580950" y="1116000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400"/>
              <a:buFont typeface="Lato"/>
              <a:buNone/>
              <a:defRPr b="1" i="0" sz="34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400"/>
              <a:buFont typeface="Lato"/>
              <a:buNone/>
              <a:defRPr b="1" i="0" sz="34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400"/>
              <a:buFont typeface="Lato"/>
              <a:buNone/>
              <a:defRPr b="1" i="0" sz="34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400"/>
              <a:buFont typeface="Lato"/>
              <a:buNone/>
              <a:defRPr b="1" i="0" sz="34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400"/>
              <a:buFont typeface="Lato"/>
              <a:buNone/>
              <a:defRPr b="1" i="0" sz="34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400"/>
              <a:buFont typeface="Lato"/>
              <a:buNone/>
              <a:defRPr b="1" i="0" sz="34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400"/>
              <a:buFont typeface="Lato"/>
              <a:buNone/>
              <a:defRPr b="1" i="0" sz="34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400"/>
              <a:buFont typeface="Lato"/>
              <a:buNone/>
              <a:defRPr b="1" i="0" sz="34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513" name="Google Shape;51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0938" y="3600219"/>
            <a:ext cx="1645775" cy="3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2">
  <p:cSld name="CUSTOM_1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/>
          <p:nvPr/>
        </p:nvSpPr>
        <p:spPr>
          <a:xfrm>
            <a:off x="0" y="2838400"/>
            <a:ext cx="9144000" cy="4019700"/>
          </a:xfrm>
          <a:prstGeom prst="rect">
            <a:avLst/>
          </a:prstGeom>
          <a:solidFill>
            <a:srgbClr val="00B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2"/>
          <p:cNvSpPr txBox="1"/>
          <p:nvPr>
            <p:ph type="title"/>
          </p:nvPr>
        </p:nvSpPr>
        <p:spPr>
          <a:xfrm>
            <a:off x="580950" y="1116000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7" name="Google Shape;517;p52"/>
          <p:cNvSpPr txBox="1"/>
          <p:nvPr/>
        </p:nvSpPr>
        <p:spPr>
          <a:xfrm>
            <a:off x="806275" y="3864560"/>
            <a:ext cx="3000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deepsense.ai Sp. z o.o.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Al. Jerozolimskie 162A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02-342 Warsaw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Poland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52"/>
          <p:cNvSpPr txBox="1"/>
          <p:nvPr/>
        </p:nvSpPr>
        <p:spPr>
          <a:xfrm>
            <a:off x="806275" y="5107927"/>
            <a:ext cx="3000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deepsense.ai, Inc.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2100 Geng Road, Suite 210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Palo Alto, CA 94303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United States of America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4572000" y="5632845"/>
            <a:ext cx="186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offer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contact@deepsense.ai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52"/>
          <p:cNvSpPr txBox="1"/>
          <p:nvPr/>
        </p:nvSpPr>
        <p:spPr>
          <a:xfrm>
            <a:off x="6440400" y="5632845"/>
            <a:ext cx="2223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Media relations &amp; marketing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media@deepsense.ai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52"/>
          <p:cNvSpPr txBox="1"/>
          <p:nvPr/>
        </p:nvSpPr>
        <p:spPr>
          <a:xfrm>
            <a:off x="4572000" y="3287553"/>
            <a:ext cx="18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 us: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2" name="Google Shape;522;p52"/>
          <p:cNvCxnSpPr/>
          <p:nvPr/>
        </p:nvCxnSpPr>
        <p:spPr>
          <a:xfrm rot="10800000">
            <a:off x="3909534" y="4027505"/>
            <a:ext cx="0" cy="216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2152" y="3234788"/>
            <a:ext cx="1645775" cy="3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/>
          <p:nvPr/>
        </p:nvSpPr>
        <p:spPr>
          <a:xfrm>
            <a:off x="4579700" y="4339000"/>
            <a:ext cx="390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3">
  <p:cSld name="CUSTOM_1_1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/>
          <p:nvPr/>
        </p:nvSpPr>
        <p:spPr>
          <a:xfrm>
            <a:off x="0" y="2838800"/>
            <a:ext cx="9144000" cy="4019700"/>
          </a:xfrm>
          <a:prstGeom prst="rect">
            <a:avLst/>
          </a:prstGeom>
          <a:solidFill>
            <a:srgbClr val="00B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3"/>
          <p:cNvSpPr txBox="1"/>
          <p:nvPr>
            <p:ph type="title"/>
          </p:nvPr>
        </p:nvSpPr>
        <p:spPr>
          <a:xfrm>
            <a:off x="580950" y="1116000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8" name="Google Shape;528;p53"/>
          <p:cNvSpPr txBox="1"/>
          <p:nvPr/>
        </p:nvSpPr>
        <p:spPr>
          <a:xfrm>
            <a:off x="4579700" y="3834717"/>
            <a:ext cx="390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9" name="Google Shape;5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0938" y="3600219"/>
            <a:ext cx="1645775" cy="3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3"/>
          <p:cNvSpPr txBox="1"/>
          <p:nvPr/>
        </p:nvSpPr>
        <p:spPr>
          <a:xfrm>
            <a:off x="3460350" y="3653007"/>
            <a:ext cx="3000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deepsense.ai Sp. z o.o.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Al. Jerozolimskie 162A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02-342 </a:t>
            </a:r>
            <a:r>
              <a:rPr b="0" i="0" lang="pl-PL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Warsaw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Poland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53"/>
          <p:cNvSpPr txBox="1"/>
          <p:nvPr/>
        </p:nvSpPr>
        <p:spPr>
          <a:xfrm>
            <a:off x="6339750" y="3653007"/>
            <a:ext cx="3000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deepsense.ai, Inc.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2100 Geng Road, Suite 210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Palo Alto, CA 94303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United States of America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3460350" y="5431774"/>
            <a:ext cx="2223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offer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contact@deepsense.ai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53"/>
          <p:cNvSpPr txBox="1"/>
          <p:nvPr/>
        </p:nvSpPr>
        <p:spPr>
          <a:xfrm>
            <a:off x="6339750" y="5431774"/>
            <a:ext cx="2223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Media relations &amp; marketing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media@deepsense.ai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53"/>
          <p:cNvSpPr txBox="1"/>
          <p:nvPr/>
        </p:nvSpPr>
        <p:spPr>
          <a:xfrm>
            <a:off x="580950" y="5392209"/>
            <a:ext cx="2223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 us: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5" name="Google Shape;535;p53"/>
          <p:cNvCxnSpPr/>
          <p:nvPr/>
        </p:nvCxnSpPr>
        <p:spPr>
          <a:xfrm>
            <a:off x="580938" y="5139427"/>
            <a:ext cx="165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2 1_Bydgoszcz">
  <p:cSld name="CUSTOM_1_1_2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/>
          <p:nvPr/>
        </p:nvSpPr>
        <p:spPr>
          <a:xfrm>
            <a:off x="0" y="2838400"/>
            <a:ext cx="9144000" cy="4019700"/>
          </a:xfrm>
          <a:prstGeom prst="rect">
            <a:avLst/>
          </a:prstGeom>
          <a:solidFill>
            <a:srgbClr val="00B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4"/>
          <p:cNvSpPr txBox="1"/>
          <p:nvPr>
            <p:ph type="title"/>
          </p:nvPr>
        </p:nvSpPr>
        <p:spPr>
          <a:xfrm>
            <a:off x="580950" y="1116000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3D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25283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9" name="Google Shape;539;p54"/>
          <p:cNvSpPr txBox="1"/>
          <p:nvPr/>
        </p:nvSpPr>
        <p:spPr>
          <a:xfrm>
            <a:off x="806275" y="3864560"/>
            <a:ext cx="3000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deepsense.ai Sp. z o.o.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l-PL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Warsaw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Al. Jerozolimskie 162A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02-342 Warsaw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Poland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54"/>
          <p:cNvSpPr txBox="1"/>
          <p:nvPr/>
        </p:nvSpPr>
        <p:spPr>
          <a:xfrm>
            <a:off x="806275" y="5107927"/>
            <a:ext cx="30000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l-PL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Bydgoszcz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Łęczycka 59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85-737 Bydgoszcz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l-PL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Poland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4572000" y="5734445"/>
            <a:ext cx="186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offer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contact@deepsense.ai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4"/>
          <p:cNvSpPr txBox="1"/>
          <p:nvPr/>
        </p:nvSpPr>
        <p:spPr>
          <a:xfrm>
            <a:off x="6440400" y="5734445"/>
            <a:ext cx="2223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Media relations &amp; marketing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media@deepsense.ai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54"/>
          <p:cNvSpPr txBox="1"/>
          <p:nvPr/>
        </p:nvSpPr>
        <p:spPr>
          <a:xfrm>
            <a:off x="4572000" y="3287553"/>
            <a:ext cx="18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 us: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4" name="Google Shape;544;p54"/>
          <p:cNvCxnSpPr/>
          <p:nvPr/>
        </p:nvCxnSpPr>
        <p:spPr>
          <a:xfrm rot="10800000">
            <a:off x="3909534" y="4027505"/>
            <a:ext cx="0" cy="216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5" name="Google Shape;54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2152" y="3234788"/>
            <a:ext cx="1645775" cy="3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4"/>
          <p:cNvSpPr txBox="1"/>
          <p:nvPr/>
        </p:nvSpPr>
        <p:spPr>
          <a:xfrm>
            <a:off x="4579700" y="4339000"/>
            <a:ext cx="390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4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549" name="Google Shape;54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125" y="6323235"/>
            <a:ext cx="1260000" cy="2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57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55" name="Google Shape;555;p5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5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5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1 1">
  <p:cSld name="duży tytuł (slajd przedzielający sekcje)_1_2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77796"/>
            <a:ext cx="9369374" cy="554354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6" name="Google Shape;46;p7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38" y="2710300"/>
            <a:ext cx="1695625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1 1 2">
  <p:cSld name="duży tytuł (slajd przedzielający sekcje)_1_2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1214" r="1622" t="0"/>
          <a:stretch/>
        </p:blipFill>
        <p:spPr>
          <a:xfrm>
            <a:off x="-38100" y="-152400"/>
            <a:ext cx="92583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53" name="Google Shape;53;p8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38" y="2710300"/>
            <a:ext cx="1695625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 slide 1 1 1">
  <p:cSld name="duży tytuł (slajd przedzielający sekcje)_1_2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100" y="-101600"/>
            <a:ext cx="92583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>
            <a:off x="270000" y="2400000"/>
            <a:ext cx="8640000" cy="3840000"/>
          </a:xfrm>
          <a:prstGeom prst="roundRect">
            <a:avLst>
              <a:gd fmla="val 40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490250" y="3391833"/>
            <a:ext cx="798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E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idx="2" type="title"/>
          </p:nvPr>
        </p:nvSpPr>
        <p:spPr>
          <a:xfrm>
            <a:off x="490250" y="4384633"/>
            <a:ext cx="798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D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1B1B1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38" y="2710300"/>
            <a:ext cx="1695625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">
  <p:cSld name="CUSTOM_1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600"/>
              <a:buFont typeface="Lato"/>
              <a:buNone/>
              <a:defRPr b="1" i="0" sz="2600" u="none" cap="none" strike="noStrike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171250" y="1028633"/>
            <a:ext cx="8520600" cy="5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122" y="6356433"/>
            <a:ext cx="1260000" cy="2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1000" u="none" cap="none" strike="noStrike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180150" y="6016450"/>
            <a:ext cx="1850800" cy="741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arxiv.org/abs/2005.1140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bird-bench.github.io/" TargetMode="External"/><Relationship Id="rId4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5" Type="http://schemas.openxmlformats.org/officeDocument/2006/relationships/image" Target="../media/image49.png"/><Relationship Id="rId6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Relationship Id="rId4" Type="http://schemas.openxmlformats.org/officeDocument/2006/relationships/hyperlink" Target="http://deepsense.ai/db-all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qsNbpLZbTIbvAkNIv1_TkGrOhW18Tx1g/view" TargetMode="External"/><Relationship Id="rId4" Type="http://schemas.openxmlformats.org/officeDocument/2006/relationships/image" Target="../media/image7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2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76.png"/><Relationship Id="rId8" Type="http://schemas.openxmlformats.org/officeDocument/2006/relationships/image" Target="../media/image85.png"/><Relationship Id="rId10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 txBox="1"/>
          <p:nvPr>
            <p:ph type="title"/>
          </p:nvPr>
        </p:nvSpPr>
        <p:spPr>
          <a:xfrm>
            <a:off x="356850" y="2226450"/>
            <a:ext cx="84303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4000">
                <a:solidFill>
                  <a:schemeClr val="dk1"/>
                </a:solidFill>
              </a:rPr>
              <a:t>Querying structured data with LLMs 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4000">
                <a:solidFill>
                  <a:schemeClr val="dk1"/>
                </a:solidFill>
              </a:rPr>
              <a:t>in a systematic way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563" name="Google Shape;563;p58"/>
          <p:cNvSpPr txBox="1"/>
          <p:nvPr/>
        </p:nvSpPr>
        <p:spPr>
          <a:xfrm>
            <a:off x="356850" y="4077450"/>
            <a:ext cx="21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latin typeface="Lato"/>
                <a:ea typeface="Lato"/>
                <a:cs typeface="Lato"/>
                <a:sym typeface="Lato"/>
              </a:rPr>
              <a:t>Michał Pstrąg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7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S</a:t>
            </a:r>
            <a:r>
              <a:rPr lang="pl-PL" sz="3000"/>
              <a:t>marter way - RAG</a:t>
            </a:r>
            <a:endParaRPr sz="3000"/>
          </a:p>
        </p:txBody>
      </p:sp>
      <p:sp>
        <p:nvSpPr>
          <p:cNvPr id="623" name="Google Shape;623;p67"/>
          <p:cNvSpPr txBox="1"/>
          <p:nvPr/>
        </p:nvSpPr>
        <p:spPr>
          <a:xfrm>
            <a:off x="690300" y="2721000"/>
            <a:ext cx="7763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Research has shown that access to </a:t>
            </a: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relevant contextual information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can significantly help the model generate more detailed responses while reducing </a:t>
            </a: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hallucinations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(Lewis et al., 2020)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67"/>
          <p:cNvSpPr txBox="1"/>
          <p:nvPr/>
        </p:nvSpPr>
        <p:spPr>
          <a:xfrm>
            <a:off x="3192000" y="4294675"/>
            <a:ext cx="5261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l-PL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rPr>
              <a:t>Retrieval-Augmented Generation for Knowledge-Intensive NLP Tasks</a:t>
            </a:r>
            <a:endParaRPr i="1">
              <a:solidFill>
                <a:srgbClr val="57575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i="1" lang="pl-PL" u="sng">
                <a:solidFill>
                  <a:schemeClr val="hlink"/>
                </a:solidFill>
                <a:hlinkClick r:id="rId3"/>
              </a:rPr>
              <a:t>arxiv.org/abs/2005.11401</a:t>
            </a:r>
            <a:endParaRPr i="1">
              <a:solidFill>
                <a:srgbClr val="57575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8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Retrieval-Augmented Generation</a:t>
            </a:r>
            <a:endParaRPr sz="3000"/>
          </a:p>
        </p:txBody>
      </p:sp>
      <p:pic>
        <p:nvPicPr>
          <p:cNvPr id="630" name="Google Shape;6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987" y="1696167"/>
            <a:ext cx="5352025" cy="3465651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8"/>
          <p:cNvSpPr/>
          <p:nvPr/>
        </p:nvSpPr>
        <p:spPr>
          <a:xfrm>
            <a:off x="5223050" y="2863600"/>
            <a:ext cx="1476000" cy="4899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8"/>
          <p:cNvSpPr/>
          <p:nvPr/>
        </p:nvSpPr>
        <p:spPr>
          <a:xfrm>
            <a:off x="5223050" y="1738750"/>
            <a:ext cx="1476000" cy="6894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9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Retrieval-Augmented Generation</a:t>
            </a:r>
            <a:endParaRPr sz="3000"/>
          </a:p>
        </p:txBody>
      </p:sp>
      <p:sp>
        <p:nvSpPr>
          <p:cNvPr id="638" name="Google Shape;638;p69"/>
          <p:cNvSpPr txBox="1"/>
          <p:nvPr/>
        </p:nvSpPr>
        <p:spPr>
          <a:xfrm>
            <a:off x="171125" y="1654975"/>
            <a:ext cx="8700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Retrieval</a:t>
            </a: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 not unique to RAG.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is the basis of search engines, recommendation systems, etc.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Search algorithms developed for traditional systems can be used in RAG.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 be applied to </a:t>
            </a: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structured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unstructured data.</a:t>
            </a:r>
            <a:endParaRPr b="1" sz="2000">
              <a:solidFill>
                <a:srgbClr val="00B0E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9" name="Google Shape;639;p69" title="Big data engine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950" y="4390376"/>
            <a:ext cx="1412950" cy="13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0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RAG for tabular data</a:t>
            </a:r>
            <a:endParaRPr sz="3000"/>
          </a:p>
        </p:txBody>
      </p:sp>
      <p:pic>
        <p:nvPicPr>
          <p:cNvPr id="645" name="Google Shape;6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325" y="1597346"/>
            <a:ext cx="5012199" cy="36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0"/>
          <p:cNvSpPr/>
          <p:nvPr/>
        </p:nvSpPr>
        <p:spPr>
          <a:xfrm>
            <a:off x="5204575" y="1638663"/>
            <a:ext cx="1476000" cy="6897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0"/>
          <p:cNvSpPr/>
          <p:nvPr/>
        </p:nvSpPr>
        <p:spPr>
          <a:xfrm>
            <a:off x="5014525" y="2921313"/>
            <a:ext cx="1856100" cy="5466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1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Text-to-SQL</a:t>
            </a:r>
            <a:endParaRPr sz="3000"/>
          </a:p>
        </p:txBody>
      </p:sp>
      <p:pic>
        <p:nvPicPr>
          <p:cNvPr id="653" name="Google Shape;6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50" y="1318910"/>
            <a:ext cx="6633098" cy="422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1"/>
          <p:cNvSpPr/>
          <p:nvPr/>
        </p:nvSpPr>
        <p:spPr>
          <a:xfrm>
            <a:off x="3637225" y="3017150"/>
            <a:ext cx="1787100" cy="8403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65" y="1925117"/>
            <a:ext cx="4461349" cy="350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0" name="Google Shape;660;p72"/>
          <p:cNvSpPr txBox="1"/>
          <p:nvPr>
            <p:ph idx="12" type="sldNum"/>
          </p:nvPr>
        </p:nvSpPr>
        <p:spPr>
          <a:xfrm>
            <a:off x="8472458" y="8290164"/>
            <a:ext cx="5487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661" name="Google Shape;661;p72"/>
          <p:cNvSpPr txBox="1"/>
          <p:nvPr/>
        </p:nvSpPr>
        <p:spPr>
          <a:xfrm>
            <a:off x="5607900" y="1424729"/>
            <a:ext cx="251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72"/>
          <p:cNvSpPr txBox="1"/>
          <p:nvPr/>
        </p:nvSpPr>
        <p:spPr>
          <a:xfrm>
            <a:off x="2167850" y="1424725"/>
            <a:ext cx="1258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SYSTEM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3" name="Google Shape;6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787" y="4129525"/>
            <a:ext cx="3419650" cy="130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4" name="Google Shape;66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788" y="1925125"/>
            <a:ext cx="3419650" cy="1227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5" name="Google Shape;665;p72"/>
          <p:cNvSpPr txBox="1"/>
          <p:nvPr/>
        </p:nvSpPr>
        <p:spPr>
          <a:xfrm>
            <a:off x="5607913" y="3559754"/>
            <a:ext cx="251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72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Text-to-SQL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3"/>
          <p:cNvSpPr txBox="1"/>
          <p:nvPr>
            <p:ph type="title"/>
          </p:nvPr>
        </p:nvSpPr>
        <p:spPr>
          <a:xfrm>
            <a:off x="311700" y="304725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>
                <a:solidFill>
                  <a:srgbClr val="00B0E0"/>
                </a:solidFill>
              </a:rPr>
              <a:t>Problems</a:t>
            </a:r>
            <a:endParaRPr sz="3000">
              <a:solidFill>
                <a:srgbClr val="00B0E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Incorrect SQL generation</a:t>
            </a:r>
            <a:endParaRPr sz="3000"/>
          </a:p>
        </p:txBody>
      </p:sp>
      <p:sp>
        <p:nvSpPr>
          <p:cNvPr id="677" name="Google Shape;677;p74"/>
          <p:cNvSpPr txBox="1"/>
          <p:nvPr/>
        </p:nvSpPr>
        <p:spPr>
          <a:xfrm>
            <a:off x="5553250" y="4968158"/>
            <a:ext cx="3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-PL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bird-bench.github.io</a:t>
            </a:r>
            <a:r>
              <a:rPr i="1" lang="pl-PL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[19.10.2024]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74"/>
          <p:cNvSpPr txBox="1"/>
          <p:nvPr>
            <p:ph idx="1" type="body"/>
          </p:nvPr>
        </p:nvSpPr>
        <p:spPr>
          <a:xfrm>
            <a:off x="171125" y="1418600"/>
            <a:ext cx="37386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600"/>
              <a:buChar char="●"/>
            </a:pPr>
            <a:r>
              <a:rPr lang="pl-PL" sz="1600"/>
              <a:t>BIRD top ranking provides only </a:t>
            </a:r>
            <a:r>
              <a:rPr b="1" lang="pl-PL" sz="1600">
                <a:solidFill>
                  <a:srgbClr val="00B0E0"/>
                </a:solidFill>
              </a:rPr>
              <a:t>73%</a:t>
            </a:r>
            <a:r>
              <a:rPr lang="pl-PL" sz="1600"/>
              <a:t> accuracy.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600"/>
              <a:buChar char="●"/>
            </a:pPr>
            <a:r>
              <a:rPr lang="pl-PL" sz="1600"/>
              <a:t>The baseline GPT-4 achieved </a:t>
            </a:r>
            <a:r>
              <a:rPr b="1" lang="pl-PL" sz="1600">
                <a:solidFill>
                  <a:srgbClr val="00B0E0"/>
                </a:solidFill>
              </a:rPr>
              <a:t>55%</a:t>
            </a:r>
            <a:r>
              <a:rPr lang="pl-PL" sz="1600"/>
              <a:t> on the same benchmark.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600"/>
              <a:buChar char="●"/>
            </a:pPr>
            <a:r>
              <a:rPr lang="pl-PL" sz="1600"/>
              <a:t>After optimization, the results are still not satisfactory.</a:t>
            </a:r>
            <a:endParaRPr sz="1600"/>
          </a:p>
        </p:txBody>
      </p:sp>
      <p:pic>
        <p:nvPicPr>
          <p:cNvPr id="679" name="Google Shape;679;p74"/>
          <p:cNvPicPr preferRelativeResize="0"/>
          <p:nvPr/>
        </p:nvPicPr>
        <p:blipFill rotWithShape="1">
          <a:blip r:embed="rId4">
            <a:alphaModFix/>
          </a:blip>
          <a:srcRect b="1232" l="987" r="1232" t="987"/>
          <a:stretch/>
        </p:blipFill>
        <p:spPr>
          <a:xfrm>
            <a:off x="4100650" y="1418600"/>
            <a:ext cx="4765200" cy="3467100"/>
          </a:xfrm>
          <a:prstGeom prst="roundRect">
            <a:avLst>
              <a:gd fmla="val 312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5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Lack of domain knowledge</a:t>
            </a:r>
            <a:endParaRPr b="0" sz="3000">
              <a:solidFill>
                <a:srgbClr val="575757"/>
              </a:solidFill>
            </a:endParaRPr>
          </a:p>
        </p:txBody>
      </p:sp>
      <p:sp>
        <p:nvSpPr>
          <p:cNvPr id="685" name="Google Shape;685;p75"/>
          <p:cNvSpPr txBox="1"/>
          <p:nvPr/>
        </p:nvSpPr>
        <p:spPr>
          <a:xfrm>
            <a:off x="5637000" y="3634224"/>
            <a:ext cx="2815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75"/>
          <p:cNvSpPr txBox="1"/>
          <p:nvPr/>
        </p:nvSpPr>
        <p:spPr>
          <a:xfrm>
            <a:off x="5781638" y="1753549"/>
            <a:ext cx="2519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75"/>
          <p:cNvSpPr txBox="1"/>
          <p:nvPr>
            <p:ph idx="1" type="body"/>
          </p:nvPr>
        </p:nvSpPr>
        <p:spPr>
          <a:xfrm>
            <a:off x="171125" y="1434000"/>
            <a:ext cx="4925100" cy="3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0E0"/>
                </a:solidFill>
              </a:rPr>
              <a:t>Domain knowledge</a:t>
            </a:r>
            <a:r>
              <a:rPr lang="pl-PL" sz="2000"/>
              <a:t> can be very problematic for LLMs.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Sometimes </a:t>
            </a:r>
            <a:r>
              <a:rPr b="1" lang="pl-PL" sz="2000">
                <a:solidFill>
                  <a:srgbClr val="00B1EB"/>
                </a:solidFill>
              </a:rPr>
              <a:t>additional retrieval </a:t>
            </a:r>
            <a:r>
              <a:rPr lang="pl-PL" sz="2000"/>
              <a:t>is required to help the model answer the question.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It may be </a:t>
            </a:r>
            <a:r>
              <a:rPr lang="pl-PL" sz="2000"/>
              <a:t>necessary</a:t>
            </a:r>
            <a:r>
              <a:rPr lang="pl-PL" sz="2000"/>
              <a:t> to</a:t>
            </a:r>
            <a:r>
              <a:rPr b="1" lang="pl-PL" sz="2000">
                <a:solidFill>
                  <a:srgbClr val="00B1EB"/>
                </a:solidFill>
              </a:rPr>
              <a:t> hardcode some </a:t>
            </a:r>
            <a:r>
              <a:rPr b="1" lang="pl-PL" sz="2000">
                <a:solidFill>
                  <a:srgbClr val="00B1EB"/>
                </a:solidFill>
              </a:rPr>
              <a:t>business</a:t>
            </a:r>
            <a:r>
              <a:rPr b="1" lang="pl-PL" sz="2000">
                <a:solidFill>
                  <a:srgbClr val="00B1EB"/>
                </a:solidFill>
              </a:rPr>
              <a:t> logic </a:t>
            </a:r>
            <a:r>
              <a:rPr lang="pl-PL" sz="2000"/>
              <a:t>in the prompt, which is not elegant.</a:t>
            </a:r>
            <a:endParaRPr sz="2000"/>
          </a:p>
        </p:txBody>
      </p:sp>
      <p:pic>
        <p:nvPicPr>
          <p:cNvPr id="688" name="Google Shape;6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487" y="2227125"/>
            <a:ext cx="3294225" cy="1058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25" y="4045600"/>
            <a:ext cx="3294187" cy="1058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6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/>
              <a:t>R</a:t>
            </a:r>
            <a:r>
              <a:rPr lang="pl-PL" sz="3000"/>
              <a:t>isk of data modification</a:t>
            </a:r>
            <a:endParaRPr sz="3000"/>
          </a:p>
        </p:txBody>
      </p:sp>
      <p:sp>
        <p:nvSpPr>
          <p:cNvPr id="695" name="Google Shape;695;p76"/>
          <p:cNvSpPr txBox="1"/>
          <p:nvPr/>
        </p:nvSpPr>
        <p:spPr>
          <a:xfrm>
            <a:off x="5910900" y="1486076"/>
            <a:ext cx="2519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p76"/>
          <p:cNvSpPr txBox="1"/>
          <p:nvPr/>
        </p:nvSpPr>
        <p:spPr>
          <a:xfrm>
            <a:off x="5762988" y="3748240"/>
            <a:ext cx="2815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p76"/>
          <p:cNvSpPr txBox="1"/>
          <p:nvPr>
            <p:ph idx="1" type="body"/>
          </p:nvPr>
        </p:nvSpPr>
        <p:spPr>
          <a:xfrm>
            <a:off x="171125" y="1243500"/>
            <a:ext cx="5226300" cy="4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The account the LLM uses should have the </a:t>
            </a:r>
            <a:r>
              <a:rPr b="1" lang="pl-PL" sz="2000">
                <a:solidFill>
                  <a:srgbClr val="00B1EB"/>
                </a:solidFill>
              </a:rPr>
              <a:t>lowest possible permissions</a:t>
            </a:r>
            <a:r>
              <a:rPr lang="pl-PL" sz="2000"/>
              <a:t>.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○"/>
            </a:pPr>
            <a:r>
              <a:rPr lang="pl-PL" sz="2000"/>
              <a:t>Allow only for SELECT statements.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○"/>
            </a:pPr>
            <a:r>
              <a:rPr lang="pl-PL" sz="2000"/>
              <a:t>Limit the tables that it has access to.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Often re</a:t>
            </a:r>
            <a:r>
              <a:rPr lang="pl-PL" sz="2000"/>
              <a:t>quires the </a:t>
            </a:r>
            <a:r>
              <a:rPr lang="pl-PL" sz="2000"/>
              <a:t>creation of </a:t>
            </a:r>
            <a:r>
              <a:rPr b="1" lang="pl-PL" sz="2000">
                <a:solidFill>
                  <a:srgbClr val="00B0E0"/>
                </a:solidFill>
              </a:rPr>
              <a:t>dedicated views </a:t>
            </a:r>
            <a:r>
              <a:rPr lang="pl-PL" sz="2000"/>
              <a:t>for the LLM with </a:t>
            </a:r>
            <a:r>
              <a:rPr b="1" lang="pl-PL" sz="2000">
                <a:solidFill>
                  <a:srgbClr val="00B1EB"/>
                </a:solidFill>
              </a:rPr>
              <a:t>limited columns</a:t>
            </a:r>
            <a:r>
              <a:rPr lang="pl-PL" sz="2000"/>
              <a:t> and </a:t>
            </a:r>
            <a:r>
              <a:rPr b="1" lang="pl-PL" sz="2000">
                <a:solidFill>
                  <a:srgbClr val="00B1EB"/>
                </a:solidFill>
              </a:rPr>
              <a:t>enforced</a:t>
            </a:r>
            <a:r>
              <a:rPr b="1" lang="pl-PL" sz="2000"/>
              <a:t> </a:t>
            </a:r>
            <a:r>
              <a:rPr b="1" lang="pl-PL" sz="2000">
                <a:solidFill>
                  <a:srgbClr val="00B1EB"/>
                </a:solidFill>
              </a:rPr>
              <a:t>filters</a:t>
            </a:r>
            <a:r>
              <a:rPr lang="pl-PL" sz="2000"/>
              <a:t>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Requires </a:t>
            </a:r>
            <a:r>
              <a:rPr b="1" lang="pl-PL" sz="2000">
                <a:solidFill>
                  <a:srgbClr val="00B1EB"/>
                </a:solidFill>
              </a:rPr>
              <a:t>proper monitoring</a:t>
            </a:r>
            <a:r>
              <a:rPr lang="pl-PL" sz="2000"/>
              <a:t> of the prompts and model responses sent.</a:t>
            </a:r>
            <a:endParaRPr sz="2000"/>
          </a:p>
        </p:txBody>
      </p:sp>
      <p:pic>
        <p:nvPicPr>
          <p:cNvPr id="698" name="Google Shape;6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513" y="1953900"/>
            <a:ext cx="3416125" cy="148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9" name="Google Shape;69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525" y="4223875"/>
            <a:ext cx="3416125" cy="11480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9"/>
          <p:cNvSpPr txBox="1"/>
          <p:nvPr>
            <p:ph type="title"/>
          </p:nvPr>
        </p:nvSpPr>
        <p:spPr>
          <a:xfrm>
            <a:off x="2937213" y="2150725"/>
            <a:ext cx="2600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pl-PL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Michał</a:t>
            </a:r>
            <a:r>
              <a:rPr b="0" lang="pl-PL">
                <a:solidFill>
                  <a:srgbClr val="00B0E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b="0" lang="pl-PL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Pstrąg</a:t>
            </a:r>
            <a:endParaRPr b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69" name="Google Shape;569;p59"/>
          <p:cNvPicPr preferRelativeResize="0"/>
          <p:nvPr/>
        </p:nvPicPr>
        <p:blipFill rotWithShape="1">
          <a:blip r:embed="rId3">
            <a:alphaModFix/>
          </a:blip>
          <a:srcRect b="1337" l="0" r="0" t="22663"/>
          <a:stretch/>
        </p:blipFill>
        <p:spPr>
          <a:xfrm>
            <a:off x="324088" y="2082308"/>
            <a:ext cx="2396100" cy="242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59"/>
          <p:cNvSpPr txBox="1"/>
          <p:nvPr/>
        </p:nvSpPr>
        <p:spPr>
          <a:xfrm>
            <a:off x="2937212" y="3067208"/>
            <a:ext cx="5882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latin typeface="Lato"/>
                <a:ea typeface="Lato"/>
                <a:cs typeface="Lato"/>
                <a:sym typeface="Lato"/>
              </a:rPr>
              <a:t>Machine Learning Engineer at deepsense.ai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800"/>
              <a:buFont typeface="Lato"/>
              <a:buChar char="●"/>
            </a:pPr>
            <a:r>
              <a:rPr b="1" lang="pl-PL" sz="1800">
                <a:latin typeface="Lato"/>
                <a:ea typeface="Lato"/>
                <a:cs typeface="Lato"/>
                <a:sym typeface="Lato"/>
              </a:rPr>
              <a:t>Area of focus: </a:t>
            </a:r>
            <a:r>
              <a:rPr lang="pl-PL" sz="1800">
                <a:latin typeface="Lato"/>
                <a:ea typeface="Lato"/>
                <a:cs typeface="Lato"/>
                <a:sym typeface="Lato"/>
              </a:rPr>
              <a:t>Retrieval Systems, Generative Models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800"/>
              <a:buFont typeface="Lato"/>
              <a:buChar char="●"/>
            </a:pPr>
            <a:r>
              <a:rPr b="1" lang="pl-PL" sz="1800">
                <a:latin typeface="Lato"/>
                <a:ea typeface="Lato"/>
                <a:cs typeface="Lato"/>
                <a:sym typeface="Lato"/>
              </a:rPr>
              <a:t>Previous experience: </a:t>
            </a:r>
            <a:r>
              <a:rPr lang="pl-PL" sz="1800">
                <a:latin typeface="Lato"/>
                <a:ea typeface="Lato"/>
                <a:cs typeface="Lato"/>
                <a:sym typeface="Lato"/>
              </a:rPr>
              <a:t>Software Engineer at Nokia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800"/>
              <a:buFont typeface="Lato"/>
              <a:buChar char="●"/>
            </a:pPr>
            <a:r>
              <a:rPr b="1" lang="pl-PL" sz="1800">
                <a:latin typeface="Lato"/>
                <a:ea typeface="Lato"/>
                <a:cs typeface="Lato"/>
                <a:sym typeface="Lato"/>
              </a:rPr>
              <a:t>My socials: </a:t>
            </a:r>
            <a:r>
              <a:rPr lang="pl-PL" sz="1800" u="sng">
                <a:latin typeface="Lato"/>
                <a:ea typeface="Lato"/>
                <a:cs typeface="Lato"/>
                <a:sym typeface="Lato"/>
              </a:rPr>
              <a:t>linktr.ee/micpst</a:t>
            </a:r>
            <a:endParaRPr sz="18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7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Constant</a:t>
            </a:r>
            <a:r>
              <a:rPr lang="pl-PL" sz="3000"/>
              <a:t>s in the query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3000"/>
          </a:p>
        </p:txBody>
      </p:sp>
      <p:graphicFrame>
        <p:nvGraphicFramePr>
          <p:cNvPr id="705" name="Google Shape;705;p77"/>
          <p:cNvGraphicFramePr/>
          <p:nvPr/>
        </p:nvGraphicFramePr>
        <p:xfrm>
          <a:off x="5061500" y="17760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{D7984BD5-4891-4C4D-9756-74FC8B1907B4}</a:tableStyleId>
              </a:tblPr>
              <a:tblGrid>
                <a:gridCol w="327000"/>
                <a:gridCol w="1443275"/>
                <a:gridCol w="1613925"/>
              </a:tblGrid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300">
                          <a:solidFill>
                            <a:srgbClr val="00B0E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300">
                        <a:solidFill>
                          <a:srgbClr val="00B0E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300">
                          <a:solidFill>
                            <a:srgbClr val="00B0E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client_name</a:t>
                      </a:r>
                      <a:endParaRPr b="1" sz="1300">
                        <a:solidFill>
                          <a:srgbClr val="00B0E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300">
                          <a:solidFill>
                            <a:srgbClr val="00B0E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city</a:t>
                      </a:r>
                      <a:endParaRPr b="1" sz="1300">
                        <a:solidFill>
                          <a:srgbClr val="00B0E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0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Bob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New York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Katie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Detroit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Monica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Los Angeles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Joey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New York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Alice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Lato"/>
                          <a:ea typeface="Lato"/>
                          <a:cs typeface="Lato"/>
                          <a:sym typeface="Lato"/>
                        </a:rPr>
                        <a:t>Washington DC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4675" marB="84675" marR="63500" marL="6350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06" name="Google Shape;706;p77"/>
          <p:cNvSpPr txBox="1"/>
          <p:nvPr/>
        </p:nvSpPr>
        <p:spPr>
          <a:xfrm>
            <a:off x="1296675" y="1776039"/>
            <a:ext cx="2519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77"/>
          <p:cNvSpPr txBox="1"/>
          <p:nvPr/>
        </p:nvSpPr>
        <p:spPr>
          <a:xfrm>
            <a:off x="1148775" y="3608917"/>
            <a:ext cx="2815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77"/>
          <p:cNvSpPr txBox="1"/>
          <p:nvPr>
            <p:ph type="title"/>
          </p:nvPr>
        </p:nvSpPr>
        <p:spPr>
          <a:xfrm>
            <a:off x="5520900" y="4319813"/>
            <a:ext cx="2465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2000">
                <a:solidFill>
                  <a:srgbClr val="00B0E0"/>
                </a:solidFill>
              </a:rPr>
              <a:t>NY ≠ New York</a:t>
            </a:r>
            <a:endParaRPr sz="2000">
              <a:solidFill>
                <a:srgbClr val="00B0E0"/>
              </a:solidFill>
            </a:endParaRPr>
          </a:p>
        </p:txBody>
      </p:sp>
      <p:sp>
        <p:nvSpPr>
          <p:cNvPr id="709" name="Google Shape;709;p77"/>
          <p:cNvSpPr/>
          <p:nvPr/>
        </p:nvSpPr>
        <p:spPr>
          <a:xfrm>
            <a:off x="6831775" y="2175404"/>
            <a:ext cx="1614000" cy="3555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7"/>
          <p:cNvSpPr/>
          <p:nvPr/>
        </p:nvSpPr>
        <p:spPr>
          <a:xfrm>
            <a:off x="6831775" y="3286038"/>
            <a:ext cx="1614000" cy="3555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25" y="2199585"/>
            <a:ext cx="3716300" cy="108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2" name="Google Shape;71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25" y="4046264"/>
            <a:ext cx="3716300" cy="1035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13" name="Google Shape;713;p77"/>
          <p:cNvCxnSpPr/>
          <p:nvPr/>
        </p:nvCxnSpPr>
        <p:spPr>
          <a:xfrm>
            <a:off x="2010450" y="4984913"/>
            <a:ext cx="345900" cy="0"/>
          </a:xfrm>
          <a:prstGeom prst="straightConnector1">
            <a:avLst/>
          </a:prstGeom>
          <a:noFill/>
          <a:ln cap="flat" cmpd="sng" w="28575">
            <a:solidFill>
              <a:srgbClr val="00B1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77"/>
          <p:cNvCxnSpPr/>
          <p:nvPr/>
        </p:nvCxnSpPr>
        <p:spPr>
          <a:xfrm>
            <a:off x="3061425" y="2940188"/>
            <a:ext cx="345900" cy="0"/>
          </a:xfrm>
          <a:prstGeom prst="straightConnector1">
            <a:avLst/>
          </a:prstGeom>
          <a:noFill/>
          <a:ln cap="flat" cmpd="sng" w="28575">
            <a:solidFill>
              <a:srgbClr val="00B1E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8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C</a:t>
            </a:r>
            <a:r>
              <a:rPr lang="pl-PL" sz="3000"/>
              <a:t>onstants in the query</a:t>
            </a:r>
            <a:endParaRPr b="0" sz="3000">
              <a:solidFill>
                <a:srgbClr val="575757"/>
              </a:solidFill>
            </a:endParaRPr>
          </a:p>
        </p:txBody>
      </p:sp>
      <p:pic>
        <p:nvPicPr>
          <p:cNvPr id="720" name="Google Shape;72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200" y="2181800"/>
            <a:ext cx="4601149" cy="37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8"/>
          <p:cNvSpPr/>
          <p:nvPr/>
        </p:nvSpPr>
        <p:spPr>
          <a:xfrm>
            <a:off x="4363575" y="3993350"/>
            <a:ext cx="973200" cy="4191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8"/>
          <p:cNvSpPr/>
          <p:nvPr/>
        </p:nvSpPr>
        <p:spPr>
          <a:xfrm>
            <a:off x="7745875" y="3984800"/>
            <a:ext cx="500400" cy="4362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8"/>
          <p:cNvSpPr/>
          <p:nvPr/>
        </p:nvSpPr>
        <p:spPr>
          <a:xfrm>
            <a:off x="7705825" y="2214375"/>
            <a:ext cx="500400" cy="4362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8"/>
          <p:cNvSpPr txBox="1"/>
          <p:nvPr>
            <p:ph idx="1" type="body"/>
          </p:nvPr>
        </p:nvSpPr>
        <p:spPr>
          <a:xfrm>
            <a:off x="171125" y="1264625"/>
            <a:ext cx="5165700" cy="3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Build an index</a:t>
            </a:r>
            <a:r>
              <a:rPr lang="pl-PL" sz="2000"/>
              <a:t> from column values.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Extract constant values</a:t>
            </a:r>
            <a:r>
              <a:rPr lang="pl-PL" sz="2000"/>
              <a:t> from an SQL.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Compare their embeddings</a:t>
            </a:r>
            <a:r>
              <a:rPr lang="pl-PL" sz="2000"/>
              <a:t> with 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/>
              <a:t>a previously created index.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Replace each constant occurrences</a:t>
            </a:r>
            <a:r>
              <a:rPr lang="pl-PL" sz="2000"/>
              <a:t> with a closest match.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9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Text-to-SQL problems</a:t>
            </a:r>
            <a:endParaRPr sz="3000"/>
          </a:p>
        </p:txBody>
      </p:sp>
      <p:sp>
        <p:nvSpPr>
          <p:cNvPr id="730" name="Google Shape;730;p79"/>
          <p:cNvSpPr txBox="1"/>
          <p:nvPr/>
        </p:nvSpPr>
        <p:spPr>
          <a:xfrm>
            <a:off x="171125" y="1654967"/>
            <a:ext cx="8447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800"/>
              <a:buFont typeface="Lato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Generation of </a:t>
            </a: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incorrect SQL queries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(syntactically and semantically).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800"/>
              <a:buFont typeface="Lato"/>
              <a:buChar char="●"/>
            </a:pP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Lack of domain knowledge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handle more complex queries.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800"/>
              <a:buFont typeface="Lato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Risk of </a:t>
            </a:r>
            <a:r>
              <a:rPr b="1" lang="pl-PL" sz="20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SQL injection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unauthorized </a:t>
            </a:r>
            <a:r>
              <a:rPr b="1" lang="pl-PL" sz="20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data modification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1800"/>
              <a:buFont typeface="Lato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Incorrect </a:t>
            </a:r>
            <a:r>
              <a:rPr b="1" lang="pl-PL" sz="20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handling of constant text values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queries.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0"/>
          <p:cNvSpPr txBox="1"/>
          <p:nvPr>
            <p:ph type="title"/>
          </p:nvPr>
        </p:nvSpPr>
        <p:spPr>
          <a:xfrm>
            <a:off x="311700" y="277945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>
                <a:solidFill>
                  <a:srgbClr val="00B0E0"/>
                </a:solidFill>
              </a:rPr>
              <a:t>Conclusion</a:t>
            </a:r>
            <a:endParaRPr sz="3000">
              <a:solidFill>
                <a:srgbClr val="00B0E0"/>
              </a:solidFill>
            </a:endParaRPr>
          </a:p>
        </p:txBody>
      </p:sp>
      <p:sp>
        <p:nvSpPr>
          <p:cNvPr id="736" name="Google Shape;736;p80"/>
          <p:cNvSpPr txBox="1"/>
          <p:nvPr/>
        </p:nvSpPr>
        <p:spPr>
          <a:xfrm>
            <a:off x="2422350" y="3585950"/>
            <a:ext cx="429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l-PL" sz="2000">
                <a:latin typeface="Lato"/>
                <a:ea typeface="Lato"/>
                <a:cs typeface="Lato"/>
                <a:sym typeface="Lato"/>
              </a:rPr>
              <a:t>Maybe LLMs shouldn't write SQL at all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1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/>
              <a:t>Idea</a:t>
            </a:r>
            <a:endParaRPr sz="3000"/>
          </a:p>
        </p:txBody>
      </p:sp>
      <p:sp>
        <p:nvSpPr>
          <p:cNvPr id="742" name="Google Shape;742;p81"/>
          <p:cNvSpPr txBox="1"/>
          <p:nvPr>
            <p:ph idx="1" type="body"/>
          </p:nvPr>
        </p:nvSpPr>
        <p:spPr>
          <a:xfrm>
            <a:off x="171125" y="1728800"/>
            <a:ext cx="88956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Let the LLM query the database using </a:t>
            </a:r>
            <a:r>
              <a:rPr b="1" lang="pl-PL" sz="2000">
                <a:solidFill>
                  <a:srgbClr val="00B1EB"/>
                </a:solidFill>
              </a:rPr>
              <a:t>pseudocode</a:t>
            </a:r>
            <a:r>
              <a:rPr lang="pl-PL" sz="2000"/>
              <a:t>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Declarative language</a:t>
            </a:r>
            <a:r>
              <a:rPr lang="pl-PL" sz="2000"/>
              <a:t> which is a subset of Python.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Let the developer define pseudocode and build SQL in a </a:t>
            </a:r>
            <a:r>
              <a:rPr b="1" lang="pl-PL" sz="2000">
                <a:solidFill>
                  <a:srgbClr val="00B1EB"/>
                </a:solidFill>
              </a:rPr>
              <a:t>deterministic way</a:t>
            </a:r>
            <a:r>
              <a:rPr lang="pl-PL" sz="2000"/>
              <a:t>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Build query in </a:t>
            </a:r>
            <a:r>
              <a:rPr b="1" lang="pl-PL" sz="2000">
                <a:solidFill>
                  <a:srgbClr val="00B1EB"/>
                </a:solidFill>
              </a:rPr>
              <a:t>multiple steps</a:t>
            </a:r>
            <a:r>
              <a:rPr lang="pl-PL" sz="2000"/>
              <a:t>, analyzing each aspect of the question.</a:t>
            </a:r>
            <a:endParaRPr sz="2000"/>
          </a:p>
        </p:txBody>
      </p:sp>
      <p:pic>
        <p:nvPicPr>
          <p:cNvPr id="743" name="Google Shape;743;p81" title="business_consulting.png"/>
          <p:cNvPicPr preferRelativeResize="0"/>
          <p:nvPr/>
        </p:nvPicPr>
        <p:blipFill rotWithShape="1">
          <a:blip r:embed="rId3">
            <a:alphaModFix/>
          </a:blip>
          <a:srcRect b="58048" l="59210" r="3822" t="4983"/>
          <a:stretch/>
        </p:blipFill>
        <p:spPr>
          <a:xfrm>
            <a:off x="4018013" y="4433125"/>
            <a:ext cx="1107975" cy="10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2"/>
          <p:cNvSpPr txBox="1"/>
          <p:nvPr>
            <p:ph type="title"/>
          </p:nvPr>
        </p:nvSpPr>
        <p:spPr>
          <a:xfrm>
            <a:off x="171125" y="187267"/>
            <a:ext cx="86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>
                <a:solidFill>
                  <a:srgbClr val="00B0E0"/>
                </a:solidFill>
              </a:rPr>
              <a:t>Intermediate Query Language </a:t>
            </a:r>
            <a:endParaRPr sz="3000"/>
          </a:p>
        </p:txBody>
      </p:sp>
      <p:pic>
        <p:nvPicPr>
          <p:cNvPr id="749" name="Google Shape;74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76" y="1461926"/>
            <a:ext cx="7465057" cy="39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3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/>
              <a:t>IQL syntax</a:t>
            </a:r>
            <a:endParaRPr sz="3000"/>
          </a:p>
        </p:txBody>
      </p:sp>
      <p:sp>
        <p:nvSpPr>
          <p:cNvPr id="755" name="Google Shape;755;p83"/>
          <p:cNvSpPr txBox="1"/>
          <p:nvPr>
            <p:ph idx="1" type="body"/>
          </p:nvPr>
        </p:nvSpPr>
        <p:spPr>
          <a:xfrm>
            <a:off x="171125" y="1728800"/>
            <a:ext cx="80100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Declarative </a:t>
            </a:r>
            <a:r>
              <a:rPr b="1" lang="pl-PL" sz="2000">
                <a:solidFill>
                  <a:srgbClr val="00B1EB"/>
                </a:solidFill>
              </a:rPr>
              <a:t>function definitions</a:t>
            </a:r>
            <a:r>
              <a:rPr lang="pl-PL" sz="2000"/>
              <a:t> as </a:t>
            </a:r>
            <a:r>
              <a:rPr lang="pl-PL" sz="2000"/>
              <a:t>Python method signatures.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Simple </a:t>
            </a:r>
            <a:r>
              <a:rPr b="1" lang="pl-PL" sz="2000">
                <a:solidFill>
                  <a:srgbClr val="00B1EB"/>
                </a:solidFill>
              </a:rPr>
              <a:t>f</a:t>
            </a:r>
            <a:r>
              <a:rPr b="1" lang="pl-PL" sz="2000">
                <a:solidFill>
                  <a:srgbClr val="00B1EB"/>
                </a:solidFill>
              </a:rPr>
              <a:t>unction calls</a:t>
            </a:r>
            <a:r>
              <a:rPr lang="pl-PL" sz="2000"/>
              <a:t> for query building.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Boolean operators</a:t>
            </a:r>
            <a:r>
              <a:rPr lang="pl-PL" sz="2000"/>
              <a:t> for semantic functions calls chaining.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Special keywords</a:t>
            </a:r>
            <a:r>
              <a:rPr lang="pl-PL" sz="2000"/>
              <a:t> for context injection.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4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/>
              <a:t>IQL frontend for developers</a:t>
            </a:r>
            <a:endParaRPr sz="3000"/>
          </a:p>
        </p:txBody>
      </p:sp>
      <p:pic>
        <p:nvPicPr>
          <p:cNvPr id="761" name="Google Shape;76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788" y="1038334"/>
            <a:ext cx="5364426" cy="4781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5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/>
              <a:t>IQL frontend for LLM</a:t>
            </a:r>
            <a:endParaRPr sz="3000"/>
          </a:p>
        </p:txBody>
      </p:sp>
      <p:pic>
        <p:nvPicPr>
          <p:cNvPr id="767" name="Google Shape;76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425" y="1466188"/>
            <a:ext cx="5509173" cy="920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8" name="Google Shape;76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425" y="2889163"/>
            <a:ext cx="5509173" cy="7634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9" name="Google Shape;76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425" y="4628312"/>
            <a:ext cx="5509166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0" name="Google Shape;770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7400" y="3758738"/>
            <a:ext cx="5509225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6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/>
              <a:t>IQL benefits</a:t>
            </a:r>
            <a:endParaRPr sz="3000"/>
          </a:p>
        </p:txBody>
      </p:sp>
      <p:sp>
        <p:nvSpPr>
          <p:cNvPr id="776" name="Google Shape;776;p86"/>
          <p:cNvSpPr txBox="1"/>
          <p:nvPr>
            <p:ph idx="1" type="body"/>
          </p:nvPr>
        </p:nvSpPr>
        <p:spPr>
          <a:xfrm>
            <a:off x="171125" y="1478850"/>
            <a:ext cx="6267300" cy="4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Similar questions can be </a:t>
            </a:r>
            <a:r>
              <a:rPr b="1" lang="pl-PL" sz="2000">
                <a:solidFill>
                  <a:srgbClr val="00B0E0"/>
                </a:solidFill>
              </a:rPr>
              <a:t>grouped</a:t>
            </a:r>
            <a:r>
              <a:rPr lang="pl-PL" sz="2000"/>
              <a:t> and handled by </a:t>
            </a:r>
            <a:r>
              <a:rPr b="1" lang="pl-PL" sz="2000">
                <a:solidFill>
                  <a:srgbClr val="00B1EB"/>
                </a:solidFill>
              </a:rPr>
              <a:t>the same function call</a:t>
            </a:r>
            <a:r>
              <a:rPr lang="pl-PL" sz="2000"/>
              <a:t>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Well-known output schema</a:t>
            </a:r>
            <a:r>
              <a:rPr lang="pl-PL" sz="2000"/>
              <a:t>, defined by developer.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Eliminates risk of </a:t>
            </a:r>
            <a:r>
              <a:rPr b="1" lang="pl-PL" sz="2000">
                <a:solidFill>
                  <a:srgbClr val="00B1EB"/>
                </a:solidFill>
              </a:rPr>
              <a:t>SQL injection</a:t>
            </a:r>
            <a:r>
              <a:rPr lang="pl-PL" sz="2000"/>
              <a:t>.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It is </a:t>
            </a:r>
            <a:r>
              <a:rPr b="1" lang="pl-PL" sz="2000">
                <a:solidFill>
                  <a:srgbClr val="00B1EB"/>
                </a:solidFill>
              </a:rPr>
              <a:t>faster and cheaper</a:t>
            </a:r>
            <a:r>
              <a:rPr lang="pl-PL" sz="2000"/>
              <a:t> to generate than SQL.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Natively encapsulates </a:t>
            </a:r>
            <a:r>
              <a:rPr b="1" lang="pl-PL" sz="2000">
                <a:solidFill>
                  <a:srgbClr val="00B1EB"/>
                </a:solidFill>
              </a:rPr>
              <a:t>domain knowledge</a:t>
            </a:r>
            <a:r>
              <a:rPr lang="pl-PL" sz="2000"/>
              <a:t>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Agnostic</a:t>
            </a:r>
            <a:r>
              <a:rPr lang="pl-PL" sz="2000"/>
              <a:t> to the underlying data source.</a:t>
            </a:r>
            <a:endParaRPr sz="2000"/>
          </a:p>
        </p:txBody>
      </p:sp>
      <p:pic>
        <p:nvPicPr>
          <p:cNvPr id="777" name="Google Shape;777;p86" title="hands-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600" y="2698748"/>
            <a:ext cx="1560075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Before we start</a:t>
            </a:r>
            <a:endParaRPr sz="3000"/>
          </a:p>
        </p:txBody>
      </p:sp>
      <p:sp>
        <p:nvSpPr>
          <p:cNvPr id="576" name="Google Shape;576;p60"/>
          <p:cNvSpPr txBox="1"/>
          <p:nvPr/>
        </p:nvSpPr>
        <p:spPr>
          <a:xfrm>
            <a:off x="197625" y="1413675"/>
            <a:ext cx="85206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Querying </a:t>
            </a:r>
            <a:r>
              <a:rPr b="1" lang="pl-PL" sz="30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structured data</a:t>
            </a:r>
            <a:r>
              <a:rPr b="1" lang="pl-PL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with </a:t>
            </a:r>
            <a:r>
              <a:rPr b="1" lang="pl-PL" sz="30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LLMs</a:t>
            </a:r>
            <a:r>
              <a:rPr b="1" lang="pl-PL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pl-PL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a systematic wa</a:t>
            </a:r>
            <a:r>
              <a:rPr b="1" lang="pl-PL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Structured data</a:t>
            </a:r>
            <a:r>
              <a:rPr b="1"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→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Relational databases → SQL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LLMs</a:t>
            </a:r>
            <a:r>
              <a:rPr b="1"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→ Generative Models → 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Probabilistic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Algorithms → </a:t>
            </a:r>
            <a:r>
              <a:rPr b="1"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Mess 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 b="0" l="0" r="0" t="15368"/>
          <a:stretch/>
        </p:blipFill>
        <p:spPr>
          <a:xfrm>
            <a:off x="846600" y="1240737"/>
            <a:ext cx="7450800" cy="4095000"/>
          </a:xfrm>
          <a:prstGeom prst="roundRect">
            <a:avLst>
              <a:gd fmla="val 486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3" name="Google Shape;783;p87"/>
          <p:cNvSpPr txBox="1"/>
          <p:nvPr/>
        </p:nvSpPr>
        <p:spPr>
          <a:xfrm>
            <a:off x="4352700" y="5425650"/>
            <a:ext cx="3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300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rPr>
              <a:t>db-ally official </a:t>
            </a:r>
            <a:r>
              <a:rPr lang="pl-PL" sz="1300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rPr>
              <a:t>webpage</a:t>
            </a:r>
            <a:r>
              <a:rPr lang="pl-PL" sz="1300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i="1" lang="pl-PL" sz="1300" u="sng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deepsense.ai/db-ally</a:t>
            </a:r>
            <a:endParaRPr i="1" sz="1300">
              <a:solidFill>
                <a:srgbClr val="5757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p87"/>
          <p:cNvSpPr txBox="1"/>
          <p:nvPr>
            <p:ph type="title"/>
          </p:nvPr>
        </p:nvSpPr>
        <p:spPr>
          <a:xfrm>
            <a:off x="171125" y="187267"/>
            <a:ext cx="86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>
                <a:solidFill>
                  <a:srgbClr val="00B0E0"/>
                </a:solidFill>
              </a:rPr>
              <a:t>How to apply it?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388" y="1597350"/>
            <a:ext cx="5405215" cy="3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8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RAG with db</a:t>
            </a:r>
            <a:r>
              <a:rPr lang="pl-PL" sz="3000">
                <a:solidFill>
                  <a:schemeClr val="dk1"/>
                </a:solidFill>
              </a:rPr>
              <a:t>ally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91" name="Google Shape;791;p88"/>
          <p:cNvSpPr/>
          <p:nvPr/>
        </p:nvSpPr>
        <p:spPr>
          <a:xfrm>
            <a:off x="4614125" y="2916025"/>
            <a:ext cx="2628000" cy="5478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8"/>
          <p:cNvSpPr txBox="1"/>
          <p:nvPr/>
        </p:nvSpPr>
        <p:spPr>
          <a:xfrm>
            <a:off x="4523675" y="2532817"/>
            <a:ext cx="8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db</a:t>
            </a:r>
            <a:r>
              <a:rPr b="1" lang="pl-PL" sz="1600">
                <a:latin typeface="Lato"/>
                <a:ea typeface="Lato"/>
                <a:cs typeface="Lato"/>
                <a:sym typeface="Lato"/>
              </a:rPr>
              <a:t>ally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9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Text-to-IQL</a:t>
            </a:r>
            <a:endParaRPr b="0" sz="3000">
              <a:solidFill>
                <a:srgbClr val="575757"/>
              </a:solidFill>
            </a:endParaRPr>
          </a:p>
        </p:txBody>
      </p:sp>
      <p:pic>
        <p:nvPicPr>
          <p:cNvPr id="798" name="Google Shape;7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0437"/>
            <a:ext cx="8520602" cy="391913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9"/>
          <p:cNvSpPr/>
          <p:nvPr/>
        </p:nvSpPr>
        <p:spPr>
          <a:xfrm>
            <a:off x="4984650" y="2837375"/>
            <a:ext cx="1624500" cy="763500"/>
          </a:xfrm>
          <a:prstGeom prst="rect">
            <a:avLst/>
          </a:prstGeom>
          <a:noFill/>
          <a:ln cap="flat" cmpd="sng" w="28575">
            <a:solidFill>
              <a:srgbClr val="00B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0"/>
          <p:cNvSpPr txBox="1"/>
          <p:nvPr>
            <p:ph idx="12" type="sldNum"/>
          </p:nvPr>
        </p:nvSpPr>
        <p:spPr>
          <a:xfrm>
            <a:off x="8472458" y="8290164"/>
            <a:ext cx="5487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805" name="Google Shape;805;p90"/>
          <p:cNvSpPr txBox="1"/>
          <p:nvPr/>
        </p:nvSpPr>
        <p:spPr>
          <a:xfrm>
            <a:off x="5607900" y="1424729"/>
            <a:ext cx="251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6" name="Google Shape;806;p90"/>
          <p:cNvSpPr txBox="1"/>
          <p:nvPr/>
        </p:nvSpPr>
        <p:spPr>
          <a:xfrm>
            <a:off x="2167850" y="1424725"/>
            <a:ext cx="1258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SYSTEM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7" name="Google Shape;807;p90"/>
          <p:cNvSpPr txBox="1"/>
          <p:nvPr/>
        </p:nvSpPr>
        <p:spPr>
          <a:xfrm>
            <a:off x="5607888" y="3415279"/>
            <a:ext cx="251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90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Text-to-IQL</a:t>
            </a:r>
            <a:endParaRPr sz="3000"/>
          </a:p>
        </p:txBody>
      </p:sp>
      <p:pic>
        <p:nvPicPr>
          <p:cNvPr id="809" name="Google Shape;8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" y="1925127"/>
            <a:ext cx="4461350" cy="2980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0" name="Google Shape;81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800" y="3885763"/>
            <a:ext cx="3419649" cy="10198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1" name="Google Shape;81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800" y="1925113"/>
            <a:ext cx="3419649" cy="10198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1"/>
          <p:cNvSpPr txBox="1"/>
          <p:nvPr/>
        </p:nvSpPr>
        <p:spPr>
          <a:xfrm>
            <a:off x="1151875" y="1424729"/>
            <a:ext cx="2815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IQL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7" name="Google Shape;817;p91"/>
          <p:cNvSpPr txBox="1"/>
          <p:nvPr/>
        </p:nvSpPr>
        <p:spPr>
          <a:xfrm>
            <a:off x="5735550" y="1424725"/>
            <a:ext cx="1440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SQL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91"/>
          <p:cNvSpPr txBox="1"/>
          <p:nvPr/>
        </p:nvSpPr>
        <p:spPr>
          <a:xfrm>
            <a:off x="5607888" y="3415279"/>
            <a:ext cx="251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9" name="Google Shape;819;p91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SQL build</a:t>
            </a:r>
            <a:endParaRPr sz="3000"/>
          </a:p>
        </p:txBody>
      </p:sp>
      <p:pic>
        <p:nvPicPr>
          <p:cNvPr id="820" name="Google Shape;82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0" y="1925113"/>
            <a:ext cx="3419649" cy="10198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1" name="Google Shape;82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625" y="1932868"/>
            <a:ext cx="4086450" cy="26142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2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>
                <a:solidFill>
                  <a:srgbClr val="00B0E0"/>
                </a:solidFill>
              </a:rPr>
              <a:t>What if the question is more complex?</a:t>
            </a:r>
            <a:endParaRPr sz="3000">
              <a:solidFill>
                <a:srgbClr val="00B0E0"/>
              </a:solidFill>
            </a:endParaRPr>
          </a:p>
        </p:txBody>
      </p:sp>
      <p:sp>
        <p:nvSpPr>
          <p:cNvPr id="827" name="Google Shape;827;p92"/>
          <p:cNvSpPr txBox="1"/>
          <p:nvPr/>
        </p:nvSpPr>
        <p:spPr>
          <a:xfrm>
            <a:off x="3312288" y="1700828"/>
            <a:ext cx="2519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8" name="Google Shape;828;p92"/>
          <p:cNvSpPr txBox="1"/>
          <p:nvPr/>
        </p:nvSpPr>
        <p:spPr>
          <a:xfrm>
            <a:off x="3164388" y="3606351"/>
            <a:ext cx="2815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9" name="Google Shape;82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463" y="2177027"/>
            <a:ext cx="7109076" cy="104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0" name="Google Shape;83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427" y="4112325"/>
            <a:ext cx="7109124" cy="104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00" y="1206375"/>
            <a:ext cx="4219500" cy="454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6" name="Google Shape;836;p93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/>
              <a:t>Building SQL from IQL syntax tree</a:t>
            </a:r>
            <a:endParaRPr sz="3000"/>
          </a:p>
        </p:txBody>
      </p:sp>
      <p:pic>
        <p:nvPicPr>
          <p:cNvPr id="837" name="Google Shape;83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813" y="2734875"/>
            <a:ext cx="4219500" cy="14926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4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>
                <a:solidFill>
                  <a:srgbClr val="00B0E0"/>
                </a:solidFill>
              </a:rPr>
              <a:t>Analytical queries</a:t>
            </a:r>
            <a:endParaRPr sz="3000">
              <a:solidFill>
                <a:srgbClr val="00B0E0"/>
              </a:solidFill>
            </a:endParaRPr>
          </a:p>
        </p:txBody>
      </p:sp>
      <p:sp>
        <p:nvSpPr>
          <p:cNvPr id="843" name="Google Shape;843;p94"/>
          <p:cNvSpPr txBox="1"/>
          <p:nvPr/>
        </p:nvSpPr>
        <p:spPr>
          <a:xfrm>
            <a:off x="3312275" y="1345179"/>
            <a:ext cx="2519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b="1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p94"/>
          <p:cNvSpPr txBox="1"/>
          <p:nvPr/>
        </p:nvSpPr>
        <p:spPr>
          <a:xfrm>
            <a:off x="3247325" y="2937272"/>
            <a:ext cx="2815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5" name="Google Shape;84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488" y="1751575"/>
            <a:ext cx="3927000" cy="95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6" name="Google Shape;84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524" y="3353050"/>
            <a:ext cx="3926960" cy="95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7" name="Google Shape;84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500" y="4919075"/>
            <a:ext cx="3927000" cy="10004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8" name="Google Shape;848;p94"/>
          <p:cNvSpPr txBox="1"/>
          <p:nvPr/>
        </p:nvSpPr>
        <p:spPr>
          <a:xfrm>
            <a:off x="3247300" y="4527997"/>
            <a:ext cx="2815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SQL</a:t>
            </a:r>
            <a:endParaRPr b="1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5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>
                <a:solidFill>
                  <a:srgbClr val="00B0E0"/>
                </a:solidFill>
              </a:rPr>
              <a:t>Complex queries</a:t>
            </a:r>
            <a:endParaRPr sz="3000">
              <a:solidFill>
                <a:srgbClr val="00B0E0"/>
              </a:solidFill>
            </a:endParaRPr>
          </a:p>
        </p:txBody>
      </p:sp>
      <p:sp>
        <p:nvSpPr>
          <p:cNvPr id="854" name="Google Shape;854;p95"/>
          <p:cNvSpPr txBox="1"/>
          <p:nvPr/>
        </p:nvSpPr>
        <p:spPr>
          <a:xfrm>
            <a:off x="3269488" y="926228"/>
            <a:ext cx="2519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5" name="Google Shape;855;p95"/>
          <p:cNvSpPr txBox="1"/>
          <p:nvPr/>
        </p:nvSpPr>
        <p:spPr>
          <a:xfrm>
            <a:off x="3164400" y="4589901"/>
            <a:ext cx="281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6" name="Google Shape;856;p95"/>
          <p:cNvSpPr txBox="1"/>
          <p:nvPr/>
        </p:nvSpPr>
        <p:spPr>
          <a:xfrm>
            <a:off x="3164400" y="2946379"/>
            <a:ext cx="28152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ASSISTANT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7" name="Google Shape;85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425" y="1326656"/>
            <a:ext cx="7109125" cy="14708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8" name="Google Shape;85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427" y="3347900"/>
            <a:ext cx="7109124" cy="104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9" name="Google Shape;85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163" y="5002002"/>
            <a:ext cx="7129664" cy="104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6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pl-PL" sz="3000">
                <a:solidFill>
                  <a:srgbClr val="00B0E0"/>
                </a:solidFill>
              </a:rPr>
              <a:t>Complex queries</a:t>
            </a:r>
            <a:endParaRPr b="0" sz="3000">
              <a:solidFill>
                <a:srgbClr val="575757"/>
              </a:solidFill>
            </a:endParaRPr>
          </a:p>
        </p:txBody>
      </p:sp>
      <p:sp>
        <p:nvSpPr>
          <p:cNvPr id="865" name="Google Shape;865;p96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866" name="Google Shape;866;p96"/>
          <p:cNvSpPr txBox="1"/>
          <p:nvPr>
            <p:ph idx="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867" name="Google Shape;867;p96"/>
          <p:cNvSpPr txBox="1"/>
          <p:nvPr/>
        </p:nvSpPr>
        <p:spPr>
          <a:xfrm>
            <a:off x="1068838" y="2260914"/>
            <a:ext cx="2815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IQL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96"/>
          <p:cNvSpPr txBox="1"/>
          <p:nvPr/>
        </p:nvSpPr>
        <p:spPr>
          <a:xfrm>
            <a:off x="5089513" y="2260914"/>
            <a:ext cx="3496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00B1EB"/>
                </a:solidFill>
                <a:latin typeface="Lato"/>
                <a:ea typeface="Lato"/>
                <a:cs typeface="Lato"/>
                <a:sym typeface="Lato"/>
              </a:rPr>
              <a:t>SQL</a:t>
            </a:r>
            <a:endParaRPr b="1" sz="1600">
              <a:solidFill>
                <a:srgbClr val="00B1E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9" name="Google Shape;86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13" y="2690292"/>
            <a:ext cx="4398625" cy="908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75" y="2690287"/>
            <a:ext cx="3752849" cy="19068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125" y="3679886"/>
            <a:ext cx="4398625" cy="9082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/>
          <p:nvPr>
            <p:ph type="title"/>
          </p:nvPr>
        </p:nvSpPr>
        <p:spPr>
          <a:xfrm>
            <a:off x="311700" y="2923200"/>
            <a:ext cx="8520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>
                <a:solidFill>
                  <a:srgbClr val="00B0E0"/>
                </a:solidFill>
              </a:rPr>
              <a:t>W</a:t>
            </a:r>
            <a:r>
              <a:rPr lang="pl-PL" sz="3000">
                <a:solidFill>
                  <a:srgbClr val="00B0E0"/>
                </a:solidFill>
              </a:rPr>
              <a:t>hy?</a:t>
            </a:r>
            <a:endParaRPr sz="3000">
              <a:solidFill>
                <a:srgbClr val="00B0E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7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3000"/>
              <a:t>Demo</a:t>
            </a:r>
            <a:endParaRPr sz="3000"/>
          </a:p>
        </p:txBody>
      </p:sp>
      <p:pic>
        <p:nvPicPr>
          <p:cNvPr id="877" name="Google Shape;877;p97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275" y="1182650"/>
            <a:ext cx="5600278" cy="4492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28" y="3979395"/>
            <a:ext cx="422525" cy="4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63" y="2000246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98"/>
          <p:cNvSpPr txBox="1"/>
          <p:nvPr/>
        </p:nvSpPr>
        <p:spPr>
          <a:xfrm>
            <a:off x="1394175" y="2374852"/>
            <a:ext cx="32832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6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deepsense.ai/db-ally</a:t>
            </a:r>
            <a:endParaRPr sz="26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5" name="Google Shape;88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325" y="2474975"/>
            <a:ext cx="422525" cy="4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325" y="3238425"/>
            <a:ext cx="422525" cy="4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8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db</a:t>
            </a:r>
            <a:r>
              <a:rPr lang="pl-PL" sz="3000">
                <a:solidFill>
                  <a:schemeClr val="dk1"/>
                </a:solidFill>
              </a:rPr>
              <a:t>ally is public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88" name="Google Shape;888;p98"/>
          <p:cNvSpPr txBox="1"/>
          <p:nvPr/>
        </p:nvSpPr>
        <p:spPr>
          <a:xfrm>
            <a:off x="1394175" y="3157188"/>
            <a:ext cx="31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6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db-ally.</a:t>
            </a:r>
            <a:r>
              <a:rPr lang="pl-PL" sz="26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deepsense.ai</a:t>
            </a:r>
            <a:endParaRPr sz="26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9" name="Google Shape;889;p98"/>
          <p:cNvSpPr txBox="1"/>
          <p:nvPr/>
        </p:nvSpPr>
        <p:spPr>
          <a:xfrm>
            <a:off x="1394175" y="3898150"/>
            <a:ext cx="328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6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deepsense-ai/db-ally</a:t>
            </a:r>
            <a:endParaRPr sz="26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9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Summary</a:t>
            </a:r>
            <a:endParaRPr sz="3000"/>
          </a:p>
        </p:txBody>
      </p:sp>
      <p:sp>
        <p:nvSpPr>
          <p:cNvPr id="895" name="Google Shape;895;p99"/>
          <p:cNvSpPr txBox="1"/>
          <p:nvPr>
            <p:ph idx="1" type="body"/>
          </p:nvPr>
        </p:nvSpPr>
        <p:spPr>
          <a:xfrm>
            <a:off x="171125" y="1690000"/>
            <a:ext cx="82095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b="1" lang="pl-PL" sz="2000">
                <a:solidFill>
                  <a:srgbClr val="00B1EB"/>
                </a:solidFill>
              </a:rPr>
              <a:t>RAG works better</a:t>
            </a:r>
            <a:r>
              <a:rPr lang="pl-PL" sz="2000"/>
              <a:t> than the model itself.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RAG with structured data requires </a:t>
            </a:r>
            <a:r>
              <a:rPr b="1" lang="pl-PL" sz="2000">
                <a:solidFill>
                  <a:srgbClr val="00B1EB"/>
                </a:solidFill>
              </a:rPr>
              <a:t>some form of Text-to-SQL</a:t>
            </a:r>
            <a:r>
              <a:rPr lang="pl-PL" sz="2000"/>
              <a:t>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Text-to-SQL is a </a:t>
            </a:r>
            <a:r>
              <a:rPr b="1" lang="pl-PL" sz="2000">
                <a:solidFill>
                  <a:srgbClr val="00B1EB"/>
                </a:solidFill>
              </a:rPr>
              <a:t>difficult task </a:t>
            </a:r>
            <a:r>
              <a:rPr lang="pl-PL" sz="2000"/>
              <a:t>for LLMs.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IQL </a:t>
            </a:r>
            <a:r>
              <a:rPr lang="pl-PL" sz="2000"/>
              <a:t>solves</a:t>
            </a:r>
            <a:r>
              <a:rPr lang="pl-PL" sz="2000"/>
              <a:t> </a:t>
            </a:r>
            <a:r>
              <a:rPr b="1" lang="pl-PL" sz="2000">
                <a:solidFill>
                  <a:srgbClr val="00B1EB"/>
                </a:solidFill>
              </a:rPr>
              <a:t>the most painful problems </a:t>
            </a:r>
            <a:r>
              <a:rPr lang="pl-PL" sz="2000"/>
              <a:t>associated with Text-to-SQL.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/>
              <a:t>There is a trade-off between </a:t>
            </a:r>
            <a:r>
              <a:rPr b="1" lang="pl-PL" sz="2000">
                <a:solidFill>
                  <a:srgbClr val="00B1EB"/>
                </a:solidFill>
              </a:rPr>
              <a:t>scalability </a:t>
            </a:r>
            <a:r>
              <a:rPr b="1" lang="pl-PL" sz="2000">
                <a:solidFill>
                  <a:srgbClr val="00B1EB"/>
                </a:solidFill>
              </a:rPr>
              <a:t>and </a:t>
            </a:r>
            <a:r>
              <a:rPr b="1" lang="pl-PL" sz="2000">
                <a:solidFill>
                  <a:srgbClr val="00B1EB"/>
                </a:solidFill>
              </a:rPr>
              <a:t>accuracy</a:t>
            </a:r>
            <a:r>
              <a:rPr lang="pl-PL" sz="2000"/>
              <a:t> when choosing </a:t>
            </a:r>
            <a:r>
              <a:rPr lang="pl-PL" sz="2000"/>
              <a:t>between</a:t>
            </a:r>
            <a:r>
              <a:rPr lang="pl-PL" sz="2000"/>
              <a:t> Text-to-SQL and Text-to-IQL.</a:t>
            </a:r>
            <a:endParaRPr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0"/>
          <p:cNvSpPr txBox="1"/>
          <p:nvPr>
            <p:ph type="title"/>
          </p:nvPr>
        </p:nvSpPr>
        <p:spPr>
          <a:xfrm>
            <a:off x="311700" y="1816433"/>
            <a:ext cx="8202900" cy="2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4000">
                <a:solidFill>
                  <a:schemeClr val="dk1"/>
                </a:solidFill>
              </a:rPr>
              <a:t>Thank you</a:t>
            </a:r>
            <a:endParaRPr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ustracja" id="905" name="Google Shape;905;p101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6" name="Google Shape;906;p101"/>
          <p:cNvGrpSpPr/>
          <p:nvPr/>
        </p:nvGrpSpPr>
        <p:grpSpPr>
          <a:xfrm>
            <a:off x="3419750" y="1587381"/>
            <a:ext cx="2770200" cy="1058302"/>
            <a:chOff x="4559664" y="1259683"/>
            <a:chExt cx="3693600" cy="1411070"/>
          </a:xfrm>
        </p:grpSpPr>
        <p:pic>
          <p:nvPicPr>
            <p:cNvPr id="907" name="Google Shape;90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66601" y="2003718"/>
              <a:ext cx="2915672" cy="667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8" name="Google Shape;908;p101"/>
            <p:cNvSpPr txBox="1"/>
            <p:nvPr/>
          </p:nvSpPr>
          <p:spPr>
            <a:xfrm>
              <a:off x="4559664" y="1259683"/>
              <a:ext cx="3693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l-PL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SILVER SPONSOR</a:t>
              </a:r>
              <a:endPara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09" name="Google Shape;909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5207" y="3615538"/>
            <a:ext cx="620343" cy="43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89630" y="3684785"/>
            <a:ext cx="853253" cy="300082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01"/>
          <p:cNvSpPr txBox="1"/>
          <p:nvPr/>
        </p:nvSpPr>
        <p:spPr>
          <a:xfrm>
            <a:off x="3732543" y="3134248"/>
            <a:ext cx="202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BRONZE SPONSORS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2" name="Google Shape;912;p101"/>
          <p:cNvGrpSpPr/>
          <p:nvPr/>
        </p:nvGrpSpPr>
        <p:grpSpPr>
          <a:xfrm>
            <a:off x="946357" y="4920811"/>
            <a:ext cx="7722282" cy="1502552"/>
            <a:chOff x="1261809" y="4576667"/>
            <a:chExt cx="10296376" cy="2003403"/>
          </a:xfrm>
        </p:grpSpPr>
        <p:pic>
          <p:nvPicPr>
            <p:cNvPr descr="PyData" id="913" name="Google Shape;913;p1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96580" y="4576667"/>
              <a:ext cx="3561605" cy="2003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10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29233" y="5010670"/>
              <a:ext cx="2533533" cy="1135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" name="Google Shape;915;p101"/>
            <p:cNvSpPr txBox="1"/>
            <p:nvPr/>
          </p:nvSpPr>
          <p:spPr>
            <a:xfrm>
              <a:off x="5449272" y="4689104"/>
              <a:ext cx="15504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-PL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PARTNERS</a:t>
              </a:r>
              <a:endParaRPr/>
            </a:p>
          </p:txBody>
        </p:sp>
        <p:pic>
          <p:nvPicPr>
            <p:cNvPr id="916" name="Google Shape;916;p10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61809" y="5280674"/>
              <a:ext cx="2305612" cy="5953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Obraz zawierający tekst, zrzut ekranu, Grafika, projekt graficzny" id="917" name="Google Shape;917;p1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53" y="-290816"/>
            <a:ext cx="2253377" cy="15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We want to build</a:t>
            </a:r>
            <a:endParaRPr sz="3000"/>
          </a:p>
        </p:txBody>
      </p:sp>
      <p:sp>
        <p:nvSpPr>
          <p:cNvPr id="587" name="Google Shape;587;p62"/>
          <p:cNvSpPr txBox="1"/>
          <p:nvPr/>
        </p:nvSpPr>
        <p:spPr>
          <a:xfrm>
            <a:off x="197625" y="1413667"/>
            <a:ext cx="4702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Font typeface="Lato"/>
              <a:buChar char="●"/>
            </a:pP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AI assistant 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chatbot.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Font typeface="Lato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Answers employee questions based on the </a:t>
            </a: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enterprise database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2000">
              <a:solidFill>
                <a:srgbClr val="00B0E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Font typeface="Lato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want to use a</a:t>
            </a: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 large language model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2000">
              <a:solidFill>
                <a:srgbClr val="00B0E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8" name="Google Shape;588;p62"/>
          <p:cNvPicPr preferRelativeResize="0"/>
          <p:nvPr/>
        </p:nvPicPr>
        <p:blipFill rotWithShape="1">
          <a:blip r:embed="rId3">
            <a:alphaModFix/>
          </a:blip>
          <a:srcRect b="1318" l="900" r="1271" t="1725"/>
          <a:stretch/>
        </p:blipFill>
        <p:spPr>
          <a:xfrm>
            <a:off x="4924425" y="933400"/>
            <a:ext cx="3947400" cy="4991100"/>
          </a:xfrm>
          <a:prstGeom prst="roundRect">
            <a:avLst>
              <a:gd fmla="val 345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 txBox="1"/>
          <p:nvPr>
            <p:ph type="title"/>
          </p:nvPr>
        </p:nvSpPr>
        <p:spPr>
          <a:xfrm>
            <a:off x="311700" y="285825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>
                <a:solidFill>
                  <a:srgbClr val="00B0E0"/>
                </a:solidFill>
              </a:rPr>
              <a:t>How?</a:t>
            </a:r>
            <a:endParaRPr sz="3000">
              <a:solidFill>
                <a:srgbClr val="00B0E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4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/>
              <a:t>Architectures</a:t>
            </a:r>
            <a:endParaRPr sz="3000"/>
          </a:p>
        </p:txBody>
      </p:sp>
      <p:sp>
        <p:nvSpPr>
          <p:cNvPr id="599" name="Google Shape;599;p64"/>
          <p:cNvSpPr/>
          <p:nvPr/>
        </p:nvSpPr>
        <p:spPr>
          <a:xfrm>
            <a:off x="5213625" y="1861225"/>
            <a:ext cx="2498100" cy="2446500"/>
          </a:xfrm>
          <a:prstGeom prst="ellipse">
            <a:avLst/>
          </a:prstGeom>
          <a:noFill/>
          <a:ln cap="flat" cmpd="sng" w="28575">
            <a:solidFill>
              <a:srgbClr val="00B1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4"/>
          <p:cNvSpPr txBox="1"/>
          <p:nvPr/>
        </p:nvSpPr>
        <p:spPr>
          <a:xfrm>
            <a:off x="1608075" y="4603175"/>
            <a:ext cx="214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rPr>
              <a:t>Model only</a:t>
            </a:r>
            <a:endParaRPr b="1" sz="2000">
              <a:solidFill>
                <a:srgbClr val="5757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1" name="Google Shape;601;p64" title="Big data engine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200" y="2403751"/>
            <a:ext cx="1412950" cy="13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4"/>
          <p:cNvSpPr txBox="1"/>
          <p:nvPr/>
        </p:nvSpPr>
        <p:spPr>
          <a:xfrm>
            <a:off x="4775925" y="4603175"/>
            <a:ext cx="3373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pl-PL" sz="2000">
                <a:solidFill>
                  <a:srgbClr val="575757"/>
                </a:solidFill>
                <a:latin typeface="Lato"/>
                <a:ea typeface="Lato"/>
                <a:cs typeface="Lato"/>
                <a:sym typeface="Lato"/>
              </a:rPr>
              <a:t>Retrieval-Augmented Generation</a:t>
            </a:r>
            <a:endParaRPr b="1" sz="2000">
              <a:solidFill>
                <a:srgbClr val="5757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64"/>
          <p:cNvSpPr/>
          <p:nvPr/>
        </p:nvSpPr>
        <p:spPr>
          <a:xfrm>
            <a:off x="1432275" y="1861225"/>
            <a:ext cx="2498100" cy="2446500"/>
          </a:xfrm>
          <a:prstGeom prst="ellipse">
            <a:avLst/>
          </a:prstGeom>
          <a:noFill/>
          <a:ln cap="flat" cmpd="sng" w="28575">
            <a:solidFill>
              <a:srgbClr val="00B1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4" name="Google Shape;604;p64" title="deepschoo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387" y="2335537"/>
            <a:ext cx="1497875" cy="14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Model only</a:t>
            </a:r>
            <a:endParaRPr sz="3000"/>
          </a:p>
        </p:txBody>
      </p:sp>
      <p:pic>
        <p:nvPicPr>
          <p:cNvPr id="610" name="Google Shape;6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413" y="2465217"/>
            <a:ext cx="6018024" cy="14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6"/>
          <p:cNvSpPr txBox="1"/>
          <p:nvPr>
            <p:ph type="title"/>
          </p:nvPr>
        </p:nvSpPr>
        <p:spPr>
          <a:xfrm>
            <a:off x="171125" y="1872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l-PL" sz="3000"/>
              <a:t>Model only</a:t>
            </a:r>
            <a:endParaRPr sz="3000"/>
          </a:p>
        </p:txBody>
      </p:sp>
      <p:sp>
        <p:nvSpPr>
          <p:cNvPr id="616" name="Google Shape;616;p66"/>
          <p:cNvSpPr txBox="1"/>
          <p:nvPr/>
        </p:nvSpPr>
        <p:spPr>
          <a:xfrm>
            <a:off x="171125" y="1654967"/>
            <a:ext cx="7733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Dependence on the internal knowledge of the model.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Unreliable due to training data and methodology.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1EB"/>
              </a:buClr>
              <a:buSzPts val="2000"/>
              <a:buChar char="●"/>
            </a:pP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 probability of </a:t>
            </a:r>
            <a:r>
              <a:rPr b="1" lang="pl-PL" sz="2000">
                <a:solidFill>
                  <a:srgbClr val="00B0E0"/>
                </a:solidFill>
                <a:latin typeface="Lato"/>
                <a:ea typeface="Lato"/>
                <a:cs typeface="Lato"/>
                <a:sym typeface="Lato"/>
              </a:rPr>
              <a:t>hallucinations</a:t>
            </a:r>
            <a:r>
              <a:rPr lang="pl-PL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7" name="Google Shape;617;p66" title="deepschoo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074" y="4185799"/>
            <a:ext cx="1497875" cy="14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